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Lst>
  <p:sldSz cx="12192000" cy="6858000"/>
  <p:notesSz cx="6858000" cy="9144000"/>
  <p:embeddedFontLst>
    <p:embeddedFont>
      <p:font typeface="Calibri" panose="020F0502020204030204" pitchFamily="34" charset="0"/>
      <p:regular r:id="rId352"/>
      <p:bold r:id="rId353"/>
      <p:italic r:id="rId354"/>
      <p:boldItalic r:id="rId355"/>
    </p:embeddedFont>
    <p:embeddedFont>
      <p:font typeface="Montserrat" panose="00000500000000000000" pitchFamily="2" charset="0"/>
      <p:regular r:id="rId356"/>
      <p:bold r:id="rId357"/>
      <p:italic r:id="rId358"/>
      <p:boldItalic r:id="rId3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76" y="1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font" Target="fonts/font5.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font" Target="fonts/font6.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font" Target="fonts/font7.fntdata"/><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font" Target="fonts/font8.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presProps" Target="presProps.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notesMaster" Target="notesMasters/notesMaster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font" Target="fonts/font1.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font" Target="fonts/font2.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font" Target="fonts/font3.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b532465e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b532465e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f9577522b8_0_2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f9577522b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f62d322b25_2_1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f62d322b25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f9577522b8_0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3" name="Google Shape;773;gf9577522b8_0_14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f9577522b8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gf9577522b8_0_14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f9577522b8_0_1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gf9577522b8_0_14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f9577522b8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1" name="Google Shape;791;gf9577522b8_0_14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f9577522b8_0_1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7" name="Google Shape;797;gf9577522b8_0_14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f62d322b25_2_1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f62d322b25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f9577522b8_0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8" name="Google Shape;808;gf9577522b8_0_14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f9577522b8_0_1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4" name="Google Shape;814;gf9577522b8_0_15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f9577522b8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gf9577522b8_0_15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9577522b8_0_3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9577522b8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f9577522b8_0_1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6" name="Google Shape;826;gf9577522b8_0_15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f9577522b8_0_1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2" name="Google Shape;832;gf9577522b8_0_15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f62d322b25_2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f62d322b25_2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f9577522b8_0_1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3" name="Google Shape;843;gf9577522b8_0_15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f9577522b8_0_1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9" name="Google Shape;849;gf9577522b8_0_15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f9577522b8_0_1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5" name="Google Shape;855;gf9577522b8_0_15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f9577522b8_0_1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gf9577522b8_0_15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f9577522b8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7" name="Google Shape;867;gf9577522b8_0_15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f62d322b25_2_1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f62d322b25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f9577522b8_0_1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8" name="Google Shape;878;gf9577522b8_0_15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f9577522b8_0_2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f9577522b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f9577522b8_0_1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4" name="Google Shape;884;gf9577522b8_0_15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f9577522b8_0_1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gf9577522b8_0_15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f9577522b8_0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gf9577522b8_0_15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f9577522b8_0_1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2" name="Google Shape;902;gf9577522b8_0_15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f62d322b25_2_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f62d322b25_2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f9577522b8_0_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3" name="Google Shape;913;gf9577522b8_0_15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f9577522b8_0_1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9" name="Google Shape;919;gf9577522b8_0_15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f9577522b8_0_1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5" name="Google Shape;925;gf9577522b8_0_15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f9577522b8_0_1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1" name="Google Shape;931;gf9577522b8_0_15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f62d322b25_2_1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f62d322b25_2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f9577522b8_0_3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f9577522b8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f9577522b8_0_1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gf9577522b8_0_16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f9577522b8_0_1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8" name="Google Shape;948;gf9577522b8_0_16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f9577522b8_0_1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4" name="Google Shape;954;gf9577522b8_0_16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f9577522b8_0_1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gf9577522b8_0_16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f9577522b8_0_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6" name="Google Shape;966;gf9577522b8_0_16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f62d322b25_2_1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f62d322b25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f9577522b8_0_1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7" name="Google Shape;977;gf9577522b8_0_16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f9577522b8_0_1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3" name="Google Shape;983;gf9577522b8_0_16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f9577522b8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9" name="Google Shape;989;gf9577522b8_0_16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f9577522b8_0_1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5" name="Google Shape;995;gf9577522b8_0_16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9577522b8_0_3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9577522b8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f9577522b8_0_1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1" name="Google Shape;1001;gf9577522b8_0_16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f62d322b25_2_1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f62d322b25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f9577522b8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2" name="Google Shape;1012;gf9577522b8_0_16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f9577522b8_0_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8" name="Google Shape;1018;gf9577522b8_0_16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f9577522b8_0_1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gf9577522b8_0_16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f9577522b8_0_1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550">
                <a:solidFill>
                  <a:srgbClr val="211E1F"/>
                </a:solidFill>
              </a:rPr>
              <a:t>Participation data is from the 2018–19 school year, and access report data is from the 2019–20 school year. Participation data was masked at low counts.</a:t>
            </a:r>
            <a:endParaRPr sz="550">
              <a:solidFill>
                <a:srgbClr val="211E1F"/>
              </a:solidFill>
            </a:endParaRPr>
          </a:p>
          <a:p>
            <a:pPr marL="0" lvl="0" indent="0" algn="l" rtl="0">
              <a:spcBef>
                <a:spcPts val="0"/>
              </a:spcBef>
              <a:spcAft>
                <a:spcPts val="0"/>
              </a:spcAft>
              <a:buNone/>
            </a:pPr>
            <a:endParaRPr/>
          </a:p>
        </p:txBody>
      </p:sp>
      <p:sp>
        <p:nvSpPr>
          <p:cNvPr id="1030" name="Google Shape;1030;gf9577522b8_0_16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f9577522b8_0_1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550">
                <a:solidFill>
                  <a:srgbClr val="211E1F"/>
                </a:solidFill>
              </a:rPr>
              <a:t>Participation data is from the 2018–19 school year, and access report data is from the 2019–20 school year. Participation data was masked at low counts.</a:t>
            </a:r>
            <a:endParaRPr sz="550">
              <a:solidFill>
                <a:srgbClr val="211E1F"/>
              </a:solidFill>
            </a:endParaRPr>
          </a:p>
          <a:p>
            <a:pPr marL="0" lvl="0" indent="0" algn="l" rtl="0">
              <a:spcBef>
                <a:spcPts val="0"/>
              </a:spcBef>
              <a:spcAft>
                <a:spcPts val="0"/>
              </a:spcAft>
              <a:buNone/>
            </a:pPr>
            <a:endParaRPr/>
          </a:p>
        </p:txBody>
      </p:sp>
      <p:sp>
        <p:nvSpPr>
          <p:cNvPr id="1036" name="Google Shape;1036;gf9577522b8_0_16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f62d322b25_2_1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f62d322b25_2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f9577522b8_0_1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7" name="Google Shape;1047;gf9577522b8_0_16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f9577522b8_0_1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3" name="Google Shape;1053;gf9577522b8_0_16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f9577522b8_0_2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f9577522b8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f9577522b8_0_1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9" name="Google Shape;1059;gf9577522b8_0_17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f9577522b8_0_1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5" name="Google Shape;1065;gf9577522b8_0_17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f9577522b8_0_1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1" name="Google Shape;1071;gf9577522b8_0_17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f62d322b25_2_1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f62d322b25_2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f9577522b8_0_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2" name="Google Shape;1082;gf9577522b8_0_17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f9577522b8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8" name="Google Shape;1088;gf9577522b8_0_17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f9577522b8_0_1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4" name="Google Shape;1094;gf9577522b8_0_1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f9577522b8_0_1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0" name="Google Shape;1100;gf9577522b8_0_17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f9577522b8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6" name="Google Shape;1106;gf9577522b8_0_17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f62d322b25_2_1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f62d322b25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9577522b8_0_2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9577522b8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f9577522b8_0_1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7" name="Google Shape;1117;gf9577522b8_0_17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f9577522b8_0_1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3" name="Google Shape;1123;gf9577522b8_0_17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f9577522b8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9" name="Google Shape;1129;gf9577522b8_0_17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9577522b8_0_1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5" name="Google Shape;1135;gf9577522b8_0_17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f9577522b8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1" name="Google Shape;1141;gf9577522b8_0_17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f62d322b25_2_1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f62d322b25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f9577522b8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2" name="Google Shape;1152;gf9577522b8_0_17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9577522b8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8" name="Google Shape;1158;gf9577522b8_0_17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f9577522b8_0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4" name="Google Shape;1164;gf9577522b8_0_17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f9577522b8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0" name="Google Shape;1170;gf9577522b8_0_17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9577522b8_0_1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f9577522b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f9577522b8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6" name="Google Shape;1176;gf9577522b8_0_18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f62d322b25_2_1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f62d322b25_2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f9577522b8_0_1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7" name="Google Shape;1187;gf9577522b8_0_18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f9577522b8_0_1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3" name="Google Shape;1193;gf9577522b8_0_18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f9577522b8_0_1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9" name="Google Shape;1199;gf9577522b8_0_18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f9577522b8_0_1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5" name="Google Shape;1205;gf9577522b8_0_18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f62d322b25_2_1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f62d322b25_2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f9577522b8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6" name="Google Shape;1216;gf9577522b8_0_18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f9577522b8_0_1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2" name="Google Shape;1222;gf9577522b8_0_18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f9577522b8_0_1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8" name="Google Shape;1228;gf9577522b8_0_18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f9577522b8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f9577522b8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f9577522b8_0_1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4" name="Google Shape;1234;gf9577522b8_0_18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f9577522b8_0_1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gf9577522b8_0_18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f62d322b25_2_2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f62d322b25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f9577522b8_0_1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1" name="Google Shape;1251;gf9577522b8_0_18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f9577522b8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7" name="Google Shape;1257;gf9577522b8_0_18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f9577522b8_0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3" name="Google Shape;1263;gf9577522b8_0_18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f9577522b8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9" name="Google Shape;1269;gf9577522b8_0_18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f9577522b8_0_1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5" name="Google Shape;1275;gf9577522b8_0_18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f62d322b25_2_2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f62d322b25_2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f9577522b8_0_1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6" name="Google Shape;1286;gf9577522b8_0_18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9577522b8_0_8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9577522b8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f9577522b8_0_1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2" name="Google Shape;1292;gf9577522b8_0_18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f9577522b8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8" name="Google Shape;1298;gf9577522b8_0_19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f9577522b8_0_1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4" name="Google Shape;1304;gf9577522b8_0_19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f9577522b8_0_1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0" name="Google Shape;1310;gf9577522b8_0_19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f62d322b25_2_2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f62d322b25_2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f9577522b8_0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1" name="Google Shape;1321;gf9577522b8_0_19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f9577522b8_0_1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7" name="Google Shape;1327;gf9577522b8_0_19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f9577522b8_0_1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3" name="Google Shape;1333;gf9577522b8_0_19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f9577522b8_0_1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9" name="Google Shape;1339;gf9577522b8_0_19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f9577522b8_0_1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5" name="Google Shape;1345;gf9577522b8_0_19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9c97947cd_0_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9c97947c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9577522b8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9577522b8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share screen and walk through tableau</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f62d322b25_2_2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f62d322b25_2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f9577522b8_0_1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6" name="Google Shape;1356;gf9577522b8_0_19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f9577522b8_0_1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3500" lvl="0" indent="-50800" algn="l" rtl="0">
              <a:lnSpc>
                <a:spcPct val="115000"/>
              </a:lnSpc>
              <a:spcBef>
                <a:spcPts val="0"/>
              </a:spcBef>
              <a:spcAft>
                <a:spcPts val="0"/>
              </a:spcAft>
              <a:buClr>
                <a:schemeClr val="dk1"/>
              </a:buClr>
              <a:buSzPts val="1100"/>
              <a:buFont typeface="Arial"/>
              <a:buNone/>
            </a:pPr>
            <a:r>
              <a:rPr lang="en-US" sz="550">
                <a:solidFill>
                  <a:srgbClr val="211E1F"/>
                </a:solidFill>
              </a:rPr>
              <a:t>*Only one school is located in a suburban geographic area and it does not offer CS.</a:t>
            </a:r>
            <a:endParaRPr sz="550">
              <a:solidFill>
                <a:srgbClr val="211E1F"/>
              </a:solidFill>
            </a:endParaRPr>
          </a:p>
          <a:p>
            <a:pPr marL="0" lvl="0" indent="0" algn="l" rtl="0">
              <a:spcBef>
                <a:spcPts val="0"/>
              </a:spcBef>
              <a:spcAft>
                <a:spcPts val="0"/>
              </a:spcAft>
              <a:buNone/>
            </a:pPr>
            <a:endParaRPr/>
          </a:p>
        </p:txBody>
      </p:sp>
      <p:sp>
        <p:nvSpPr>
          <p:cNvPr id="1362" name="Google Shape;1362;gf9577522b8_0_19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f9577522b8_0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8" name="Google Shape;1368;gf9577522b8_0_19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f9577522b8_0_1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4" name="Google Shape;1374;gf9577522b8_0_19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f9577522b8_0_1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0" name="Google Shape;1380;gf9577522b8_0_19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f62d322b25_2_2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f62d322b25_2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f9577522b8_0_1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1" name="Google Shape;1391;gf9577522b8_0_19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9577522b8_0_1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7" name="Google Shape;1397;gf9577522b8_0_19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f9577522b8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3" name="Google Shape;1403;gf9577522b8_0_19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9577522b8_0_8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9577522b8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f9577522b8_0_1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9" name="Google Shape;1409;gf9577522b8_0_19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f9577522b8_0_1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5" name="Google Shape;1415;gf9577522b8_0_19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f62d322b25_2_2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f62d322b25_2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f9577522b8_0_2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6" name="Google Shape;1426;gf9577522b8_0_20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f9577522b8_0_2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2" name="Google Shape;1432;gf9577522b8_0_20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f9577522b8_0_2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8" name="Google Shape;1438;gf9577522b8_0_20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f9577522b8_0_2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4" name="Google Shape;1444;gf9577522b8_0_20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f9577522b8_0_2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0" name="Google Shape;1450;gf9577522b8_0_20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f62d322b25_2_2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f62d322b25_2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f9577522b8_0_2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1" name="Google Shape;1461;gf9577522b8_0_20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9577522b8_0_1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9577522b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f9577522b8_0_2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7" name="Google Shape;1467;gf9577522b8_0_20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f9577522b8_0_2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3" name="Google Shape;1473;gf9577522b8_0_20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f9577522b8_0_2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9" name="Google Shape;1479;gf9577522b8_0_20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f9577522b8_0_2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5" name="Google Shape;1485;gf9577522b8_0_20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f62d322b25_2_2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f62d322b25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f9577522b8_0_2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6" name="Google Shape;1496;gf9577522b8_0_20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f9577522b8_0_2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2" name="Google Shape;1502;gf9577522b8_0_20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f9577522b8_0_2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8" name="Google Shape;1508;gf9577522b8_0_20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f9577522b8_0_2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4" name="Google Shape;1514;gf9577522b8_0_20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f9577522b8_0_2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0" name="Google Shape;1520;gf9577522b8_0_20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9577522b8_0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f9577522b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f62d322b25_2_2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f62d322b25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f9577522b8_0_2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1" name="Google Shape;1531;gf9577522b8_0_20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f9577522b8_0_2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7" name="Google Shape;1537;gf9577522b8_0_20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f9577522b8_0_2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3" name="Google Shape;1543;gf9577522b8_0_21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f9577522b8_0_2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9" name="Google Shape;1549;gf9577522b8_0_2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f9577522b8_0_2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5" name="Google Shape;1555;gf9577522b8_0_2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f62d322b25_2_2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f62d322b25_2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f9577522b8_0_2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6" name="Google Shape;1566;gf9577522b8_0_21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f9577522b8_0_2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2" name="Google Shape;1572;gf9577522b8_0_21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f9577522b8_0_2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8" name="Google Shape;1578;gf9577522b8_0_21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f9577522b8_0_3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f9577522b8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f9577522b8_0_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4" name="Google Shape;1584;gf9577522b8_0_21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f9577522b8_0_2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0" name="Google Shape;1590;gf9577522b8_0_21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f62d322b25_2_2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f62d322b25_2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f9577522b8_0_2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1" name="Google Shape;1601;gf9577522b8_0_21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f9577522b8_0_2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7" name="Google Shape;1607;gf9577522b8_0_2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f9577522b8_0_2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3" name="Google Shape;1613;gf9577522b8_0_2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f9577522b8_0_2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9" name="Google Shape;1619;gf9577522b8_0_21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f9577522b8_0_2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5" name="Google Shape;1625;gf9577522b8_0_21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f62d322b25_2_2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f62d322b25_2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f9577522b8_0_2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6" name="Google Shape;1636;gf9577522b8_0_2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f9577522b8_0_8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f9577522b8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f9577522b8_0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2" name="Google Shape;1642;gf9577522b8_0_21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f9577522b8_0_2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8" name="Google Shape;1648;gf9577522b8_0_21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f9577522b8_0_2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4" name="Google Shape;1654;gf9577522b8_0_21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f9577522b8_0_2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0" name="Google Shape;1660;gf9577522b8_0_22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f62d322b25_2_2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f62d322b25_2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f9577522b8_0_2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1" name="Google Shape;1671;gf9577522b8_0_22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gf9577522b8_0_2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7" name="Google Shape;1677;gf9577522b8_0_22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f9577522b8_0_2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3" name="Google Shape;1683;gf9577522b8_0_22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f9577522b8_0_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9" name="Google Shape;1689;gf9577522b8_0_22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f9577522b8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5" name="Google Shape;1695;gf9577522b8_0_22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9c97947cd_0_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9c97947c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f62d322b25_2_2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f62d322b25_2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f9577522b8_0_2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550">
                <a:solidFill>
                  <a:srgbClr val="211E1F"/>
                </a:solidFill>
              </a:rPr>
              <a:t>*2020–21 data includes CareerTech courses for the first time</a:t>
            </a:r>
            <a:endParaRPr sz="550">
              <a:solidFill>
                <a:srgbClr val="211E1F"/>
              </a:solidFill>
            </a:endParaRPr>
          </a:p>
          <a:p>
            <a:pPr marL="0" lvl="0" indent="0" algn="l" rtl="0">
              <a:spcBef>
                <a:spcPts val="0"/>
              </a:spcBef>
              <a:spcAft>
                <a:spcPts val="0"/>
              </a:spcAft>
              <a:buNone/>
            </a:pPr>
            <a:endParaRPr/>
          </a:p>
        </p:txBody>
      </p:sp>
      <p:sp>
        <p:nvSpPr>
          <p:cNvPr id="1706" name="Google Shape;1706;gf9577522b8_0_22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f9577522b8_0_2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2" name="Google Shape;1712;gf9577522b8_0_22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f9577522b8_0_2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8" name="Google Shape;1718;gf9577522b8_0_22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f9577522b8_0_2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4" name="Google Shape;1724;gf9577522b8_0_22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f9577522b8_0_2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0" name="Google Shape;1730;gf9577522b8_0_22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f62d322b25_2_2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f62d322b25_2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f9577522b8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1" name="Google Shape;1741;gf9577522b8_0_22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f9577522b8_0_2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7" name="Google Shape;1747;gf9577522b8_0_22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f9577522b8_0_2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3" name="Google Shape;1753;gf9577522b8_0_22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f9c97947cd_0_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f9c97947cd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f9577522b8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550">
                <a:solidFill>
                  <a:srgbClr val="211E1F"/>
                </a:solidFill>
              </a:rPr>
              <a:t>Participation data is from the 2018–19 school year, and access report data is from the 2020–21 school year.</a:t>
            </a:r>
            <a:endParaRPr sz="550">
              <a:solidFill>
                <a:srgbClr val="211E1F"/>
              </a:solidFill>
            </a:endParaRPr>
          </a:p>
          <a:p>
            <a:pPr marL="0" lvl="0" indent="0" algn="l" rtl="0">
              <a:spcBef>
                <a:spcPts val="0"/>
              </a:spcBef>
              <a:spcAft>
                <a:spcPts val="0"/>
              </a:spcAft>
              <a:buNone/>
            </a:pPr>
            <a:endParaRPr/>
          </a:p>
        </p:txBody>
      </p:sp>
      <p:sp>
        <p:nvSpPr>
          <p:cNvPr id="1759" name="Google Shape;1759;gf9577522b8_0_22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f9577522b8_0_2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5" name="Google Shape;1765;gf9577522b8_0_22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f62d322b25_2_2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f62d322b25_2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f9577522b8_0_2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6" name="Google Shape;1776;gf9577522b8_0_22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f9577522b8_0_2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2" name="Google Shape;1782;gf9577522b8_0_23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f9577522b8_0_2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8" name="Google Shape;1788;gf9577522b8_0_23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f9577522b8_0_2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4" name="Google Shape;1794;gf9577522b8_0_23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f9577522b8_0_2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0" name="Google Shape;1800;gf9577522b8_0_23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f62d322b25_2_2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f62d322b25_2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f9577522b8_0_2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1" name="Google Shape;1811;gf9577522b8_0_23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9c97947cd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9c97947c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f9577522b8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7" name="Google Shape;1817;gf9577522b8_0_23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f9577522b8_0_2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3" name="Google Shape;1823;gf9577522b8_0_23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f9577522b8_0_2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9" name="Google Shape;1829;gf9577522b8_0_23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f9577522b8_0_2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5" name="Google Shape;1835;gf9577522b8_0_23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f62d322b25_2_2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f62d322b25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f9577522b8_0_2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6" name="Google Shape;1846;gf9577522b8_0_23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f9577522b8_0_2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2" name="Google Shape;1852;gf9577522b8_0_23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f9577522b8_0_2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8" name="Google Shape;1858;gf9577522b8_0_23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f9577522b8_0_2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4" name="Google Shape;1864;gf9577522b8_0_23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f9577522b8_0_2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0" name="Google Shape;1870;gf9577522b8_0_23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f9c97947cd_0_1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f9c97947c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f62d322b25_2_2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f62d322b25_2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f9577522b8_0_2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1" name="Google Shape;1881;gf9577522b8_0_23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f9577522b8_0_2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7" name="Google Shape;1887;gf9577522b8_0_23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f9577522b8_0_2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3" name="Google Shape;1893;gf9577522b8_0_23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f9577522b8_0_2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9" name="Google Shape;1899;gf9577522b8_0_23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f9577522b8_0_2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5" name="Google Shape;1905;gf9577522b8_0_24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f62d322b25_2_2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f62d322b25_2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f9577522b8_0_2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gf9577522b8_0_24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gf9577522b8_0_2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2" name="Google Shape;1922;gf9577522b8_0_24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f9577522b8_0_2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550">
                <a:solidFill>
                  <a:srgbClr val="211E1F"/>
                </a:solidFill>
              </a:rPr>
              <a:t>*Only four schools have 75–100% FRL enrollment and none offer computer science</a:t>
            </a:r>
            <a:endParaRPr sz="550">
              <a:solidFill>
                <a:srgbClr val="211E1F"/>
              </a:solidFill>
            </a:endParaRPr>
          </a:p>
          <a:p>
            <a:pPr marL="0" lvl="0" indent="0" algn="l" rtl="0">
              <a:spcBef>
                <a:spcPts val="0"/>
              </a:spcBef>
              <a:spcAft>
                <a:spcPts val="0"/>
              </a:spcAft>
              <a:buNone/>
            </a:pPr>
            <a:endParaRPr/>
          </a:p>
        </p:txBody>
      </p:sp>
      <p:sp>
        <p:nvSpPr>
          <p:cNvPr id="1928" name="Google Shape;1928;gf9577522b8_0_24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9577522b8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9577522b8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f9c97947cd_0_1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f9c97947cd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f9577522b8_0_2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4" name="Google Shape;1934;gf9577522b8_0_24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f9577522b8_0_2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0" name="Google Shape;1940;gf9577522b8_0_24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f62d322b25_2_2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f62d322b25_2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f9577522b8_0_2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1" name="Google Shape;1951;gf9577522b8_0_24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f9577522b8_0_2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7" name="Google Shape;1957;gf9577522b8_0_24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f9577522b8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3" name="Google Shape;1963;gf9577522b8_0_24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f9577522b8_0_2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9" name="Google Shape;1969;gf9577522b8_0_24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f9577522b8_0_2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5" name="Google Shape;1975;gf9577522b8_0_24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f62d322b25_2_2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f62d322b25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f9577522b8_0_2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6" name="Google Shape;1986;gf9577522b8_0_24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f9c97947cd_0_1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f9c97947c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f9577522b8_0_2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2" name="Google Shape;1992;gf9577522b8_0_24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f9577522b8_0_2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8" name="Google Shape;1998;gf9577522b8_0_24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f9577522b8_0_2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4" name="Google Shape;2004;gf9577522b8_0_24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f9577522b8_0_2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0" name="Google Shape;2010;gf9577522b8_0_24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f62d322b25_2_2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f62d322b25_2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f9577522b8_0_2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1" name="Google Shape;2021;gf9577522b8_0_25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f9577522b8_0_2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7" name="Google Shape;2027;gf9577522b8_0_25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f9577522b8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3" name="Google Shape;2033;gf9577522b8_0_25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f9577522b8_0_2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9" name="Google Shape;2039;gf9577522b8_0_25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f9577522b8_0_2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5" name="Google Shape;2045;gf9577522b8_0_25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f9c97947cd_0_1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f9c97947c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f62d322b25_2_2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f62d322b25_2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f9577522b8_0_2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6" name="Google Shape;2056;gf9577522b8_0_25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f9577522b8_0_2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2" name="Google Shape;2062;gf9577522b8_0_25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f9577522b8_0_2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8" name="Google Shape;2068;gf9577522b8_0_25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f9577522b8_0_2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4" name="Google Shape;2074;gf9577522b8_0_25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f9577522b8_0_2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0" name="Google Shape;2080;gf9577522b8_0_25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f62d322b25_2_2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f62d322b25_2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f9577522b8_0_2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1" name="Google Shape;2091;gf9577522b8_0_25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f9577522b8_0_2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7" name="Google Shape;2097;gf9577522b8_0_25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f9577522b8_0_2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3" name="Google Shape;2103;gf9577522b8_0_25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f9c97947cd_0_2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f9c97947c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f9577522b8_0_2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9" name="Google Shape;2109;gf9577522b8_0_25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f9577522b8_0_2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5" name="Google Shape;2115;gf9577522b8_0_25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f62d322b25_2_3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f62d322b25_2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f9577522b8_0_2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6" name="Google Shape;2126;gf9577522b8_0_25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f9577522b8_0_2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2" name="Google Shape;2132;gf9577522b8_0_25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f9577522b8_0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8" name="Google Shape;2138;gf9577522b8_0_25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f9577522b8_0_2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4" name="Google Shape;2144;gf9577522b8_0_26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f9577522b8_0_2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0" name="Google Shape;2150;gf9577522b8_0_26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f62d322b25_2_3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f62d322b25_2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f9577522b8_0_2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1" name="Google Shape;2161;gf9577522b8_0_26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f9c97947cd_0_2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f9c97947c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f9577522b8_0_2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7" name="Google Shape;2167;gf9577522b8_0_26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f9577522b8_0_2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3" name="Google Shape;2173;gf9577522b8_0_26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gf9577522b8_0_2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9" name="Google Shape;2179;gf9577522b8_0_26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f9577522b8_0_2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5" name="Google Shape;2185;gf9577522b8_0_26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f62d322b25_2_3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f62d322b25_2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f9577522b8_0_2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6" name="Google Shape;2196;gf9577522b8_0_26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f9577522b8_0_2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2" name="Google Shape;2202;gf9577522b8_0_26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f9577522b8_0_2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550">
                <a:solidFill>
                  <a:srgbClr val="211E1F"/>
                </a:solidFill>
              </a:rPr>
              <a:t>*Only three schools have 75–100% FRL enrollment and none offer computer science </a:t>
            </a:r>
            <a:endParaRPr sz="550">
              <a:solidFill>
                <a:srgbClr val="211E1F"/>
              </a:solidFill>
            </a:endParaRPr>
          </a:p>
          <a:p>
            <a:pPr marL="0" lvl="0" indent="0" algn="l" rtl="0">
              <a:spcBef>
                <a:spcPts val="0"/>
              </a:spcBef>
              <a:spcAft>
                <a:spcPts val="0"/>
              </a:spcAft>
              <a:buNone/>
            </a:pPr>
            <a:endParaRPr/>
          </a:p>
        </p:txBody>
      </p:sp>
      <p:sp>
        <p:nvSpPr>
          <p:cNvPr id="2208" name="Google Shape;2208;gf9577522b8_0_26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f9577522b8_0_2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4" name="Google Shape;2214;gf9577522b8_0_26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f9577522b8_0_2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0" name="Google Shape;2220;gf9577522b8_0_26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9577522b8_0_4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9577522b8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9577522b8_0_9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9577522b8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f9577522b8_0_9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f9577522b8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577522b8_0_9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577522b8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f62d322b25_2_3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f62d322b25_2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f9577522b8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f9577522b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577522b8_0_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gf9577522b8_0_9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f9577522b8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gf9577522b8_0_1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f9577522b8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f9577522b8_0_1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f9577522b8_0_1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f9577522b8_0_11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f9577522b8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gf9577522b8_0_1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9577522b8_0_1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550">
                <a:solidFill>
                  <a:srgbClr val="211E1F"/>
                </a:solidFill>
              </a:rPr>
              <a:t>2020 exam year. Participation data includes students attending both public and private schools. </a:t>
            </a:r>
            <a:endParaRPr/>
          </a:p>
        </p:txBody>
      </p:sp>
      <p:sp>
        <p:nvSpPr>
          <p:cNvPr id="444" name="Google Shape;444;gf9577522b8_0_11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9577522b8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550">
                <a:solidFill>
                  <a:srgbClr val="211E1F"/>
                </a:solidFill>
              </a:rPr>
              <a:t>2020 exam year. Participation data includes students attending both public and private schools. </a:t>
            </a:r>
            <a:endParaRPr sz="550">
              <a:solidFill>
                <a:srgbClr val="211E1F"/>
              </a:solidFill>
            </a:endParaRPr>
          </a:p>
          <a:p>
            <a:pPr marL="0" lvl="0" indent="0" algn="l" rtl="0">
              <a:spcBef>
                <a:spcPts val="0"/>
              </a:spcBef>
              <a:spcAft>
                <a:spcPts val="0"/>
              </a:spcAft>
              <a:buNone/>
            </a:pPr>
            <a:endParaRPr/>
          </a:p>
        </p:txBody>
      </p:sp>
      <p:sp>
        <p:nvSpPr>
          <p:cNvPr id="451" name="Google Shape;451;gf9577522b8_0_10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f9577522b8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550">
                <a:solidFill>
                  <a:srgbClr val="211E1F"/>
                </a:solidFill>
              </a:rPr>
              <a:t>2020 exam year.</a:t>
            </a:r>
            <a:endParaRPr sz="550">
              <a:solidFill>
                <a:srgbClr val="211E1F"/>
              </a:solidFill>
            </a:endParaRPr>
          </a:p>
          <a:p>
            <a:pPr marL="0" lvl="0" indent="0" algn="l" rtl="0">
              <a:spcBef>
                <a:spcPts val="0"/>
              </a:spcBef>
              <a:spcAft>
                <a:spcPts val="0"/>
              </a:spcAft>
              <a:buNone/>
            </a:pPr>
            <a:endParaRPr/>
          </a:p>
        </p:txBody>
      </p:sp>
      <p:sp>
        <p:nvSpPr>
          <p:cNvPr id="458" name="Google Shape;458;gf9577522b8_0_10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f9577522b8_0_30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f9577522b8_0_3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f9577522b8_0_1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f9577522b8_0_1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f9577522b8_0_8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f9577522b8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f9577522b8_0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f9577522b8_0_12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f9c97947cd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 name="Google Shape;482;gf9c97947cd_1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f9577522b8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gf9577522b8_0_12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f9577522b8_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f9577522b8_0_12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f9577522b8_0_1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gf9577522b8_0_12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62d322b25_2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f62d322b25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f9577522b8_0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f9577522b8_0_12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f9577522b8_0_1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gf9577522b8_0_12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f9577522b8_0_1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gf9577522b8_0_12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9577522b8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gf9577522b8_0_12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f9577522b8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gf9577522b8_0_12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f62d322b25_2_1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f62d322b25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f9577522b8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gf9577522b8_0_12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f9577522b8_0_1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gf9577522b8_0_12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9577522b8_0_1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f9577522b8_0_12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f9577522b8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gf9577522b8_0_12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9577522b8_0_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f9577522b8_0_12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f62d322b25_2_1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f62d322b25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9577522b8_0_1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1" name="Google Shape;581;gf9577522b8_0_13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f9577522b8_0_1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7" name="Google Shape;587;gf9577522b8_0_13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9577522b8_0_9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9577522b8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9577522b8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gf9577522b8_0_13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f9577522b8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 name="Google Shape;599;gf9577522b8_0_13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f9577522b8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5" name="Google Shape;605;gf9577522b8_0_13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f62d322b25_2_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f62d322b25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f9577522b8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3500" lvl="0" indent="-50800" algn="l" rtl="0">
              <a:lnSpc>
                <a:spcPct val="115000"/>
              </a:lnSpc>
              <a:spcBef>
                <a:spcPts val="0"/>
              </a:spcBef>
              <a:spcAft>
                <a:spcPts val="0"/>
              </a:spcAft>
              <a:buNone/>
            </a:pPr>
            <a:r>
              <a:rPr lang="en-US" sz="400">
                <a:solidFill>
                  <a:srgbClr val="211E1F"/>
                </a:solidFill>
              </a:rPr>
              <a:t>*Decrease may be due to course code changes in SY 2017–18</a:t>
            </a:r>
            <a:endParaRPr/>
          </a:p>
        </p:txBody>
      </p:sp>
      <p:sp>
        <p:nvSpPr>
          <p:cNvPr id="616" name="Google Shape;616;gf9577522b8_0_13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f9577522b8_0_1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gf9577522b8_0_13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f9577522b8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gf9577522b8_0_13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f9577522b8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4" name="Google Shape;634;gf9577522b8_0_13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f9577522b8_0_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0" name="Google Shape;640;gf9577522b8_0_13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f62d322b25_2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f62d322b25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9577522b8_0_2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f9577522b8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f9577522b8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gf9577522b8_0_13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f9577522b8_0_1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gf9577522b8_0_13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f9577522b8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3" name="Google Shape;663;gf9577522b8_0_13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f9577522b8_0_1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gf9577522b8_0_13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f9577522b8_0_1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5" name="Google Shape;675;gf9577522b8_0_13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f62d322b25_2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f62d322b25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f9577522b8_0_1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6" name="Google Shape;686;gf9577522b8_0_13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f9577522b8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2" name="Google Shape;692;gf9577522b8_0_13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f9577522b8_0_1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gf9577522b8_0_14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9577522b8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gf9577522b8_0_14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9577522b8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f9577522b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f9577522b8_0_1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0" name="Google Shape;710;gf9577522b8_0_14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f62d322b25_2_1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f62d322b25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f9577522b8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gf9577522b8_0_14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f9577522b8_0_1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7" name="Google Shape;727;gf9577522b8_0_14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f9577522b8_0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3" name="Google Shape;733;gf9577522b8_0_14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f62d322b25_2_1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f62d322b25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f9577522b8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gf9577522b8_0_14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f9577522b8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0" name="Google Shape;750;gf9577522b8_0_14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f9577522b8_0_1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6" name="Google Shape;756;gf9577522b8_0_14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f9577522b8_0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2" name="Google Shape;762;gf9577522b8_0_14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0" y="0"/>
            <a:ext cx="121920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880200" y="877950"/>
            <a:ext cx="10431600" cy="5102100"/>
          </a:xfrm>
          <a:prstGeom prst="rect">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title"/>
          </p:nvPr>
        </p:nvSpPr>
        <p:spPr>
          <a:xfrm>
            <a:off x="1499850" y="2766150"/>
            <a:ext cx="9192300" cy="1325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4"/>
              </a:buClr>
              <a:buSzPts val="7200"/>
              <a:buNone/>
              <a:defRPr sz="7200" b="1">
                <a:solidFill>
                  <a:schemeClr val="accent4"/>
                </a:solidFill>
              </a:defRPr>
            </a:lvl1pPr>
            <a:lvl2pPr lvl="1" algn="ctr">
              <a:spcBef>
                <a:spcPts val="0"/>
              </a:spcBef>
              <a:spcAft>
                <a:spcPts val="0"/>
              </a:spcAft>
              <a:buClr>
                <a:schemeClr val="lt1"/>
              </a:buClr>
              <a:buSzPts val="7200"/>
              <a:buNone/>
              <a:defRPr sz="7200" b="1">
                <a:solidFill>
                  <a:schemeClr val="lt1"/>
                </a:solidFill>
              </a:defRPr>
            </a:lvl2pPr>
            <a:lvl3pPr lvl="2" algn="ctr">
              <a:spcBef>
                <a:spcPts val="0"/>
              </a:spcBef>
              <a:spcAft>
                <a:spcPts val="0"/>
              </a:spcAft>
              <a:buClr>
                <a:schemeClr val="lt1"/>
              </a:buClr>
              <a:buSzPts val="7200"/>
              <a:buNone/>
              <a:defRPr sz="7200" b="1">
                <a:solidFill>
                  <a:schemeClr val="lt1"/>
                </a:solidFill>
              </a:defRPr>
            </a:lvl3pPr>
            <a:lvl4pPr lvl="3" algn="ctr">
              <a:spcBef>
                <a:spcPts val="0"/>
              </a:spcBef>
              <a:spcAft>
                <a:spcPts val="0"/>
              </a:spcAft>
              <a:buClr>
                <a:schemeClr val="lt1"/>
              </a:buClr>
              <a:buSzPts val="7200"/>
              <a:buNone/>
              <a:defRPr sz="7200" b="1">
                <a:solidFill>
                  <a:schemeClr val="lt1"/>
                </a:solidFill>
              </a:defRPr>
            </a:lvl4pPr>
            <a:lvl5pPr lvl="4" algn="ctr">
              <a:spcBef>
                <a:spcPts val="0"/>
              </a:spcBef>
              <a:spcAft>
                <a:spcPts val="0"/>
              </a:spcAft>
              <a:buClr>
                <a:schemeClr val="lt1"/>
              </a:buClr>
              <a:buSzPts val="7200"/>
              <a:buNone/>
              <a:defRPr sz="7200" b="1">
                <a:solidFill>
                  <a:schemeClr val="lt1"/>
                </a:solidFill>
              </a:defRPr>
            </a:lvl5pPr>
            <a:lvl6pPr lvl="5" algn="ctr">
              <a:spcBef>
                <a:spcPts val="0"/>
              </a:spcBef>
              <a:spcAft>
                <a:spcPts val="0"/>
              </a:spcAft>
              <a:buClr>
                <a:schemeClr val="lt1"/>
              </a:buClr>
              <a:buSzPts val="7200"/>
              <a:buNone/>
              <a:defRPr sz="7200" b="1">
                <a:solidFill>
                  <a:schemeClr val="lt1"/>
                </a:solidFill>
              </a:defRPr>
            </a:lvl6pPr>
            <a:lvl7pPr lvl="6" algn="ctr">
              <a:spcBef>
                <a:spcPts val="0"/>
              </a:spcBef>
              <a:spcAft>
                <a:spcPts val="0"/>
              </a:spcAft>
              <a:buClr>
                <a:schemeClr val="lt1"/>
              </a:buClr>
              <a:buSzPts val="7200"/>
              <a:buNone/>
              <a:defRPr sz="7200" b="1">
                <a:solidFill>
                  <a:schemeClr val="lt1"/>
                </a:solidFill>
              </a:defRPr>
            </a:lvl7pPr>
            <a:lvl8pPr lvl="7" algn="ctr">
              <a:spcBef>
                <a:spcPts val="0"/>
              </a:spcBef>
              <a:spcAft>
                <a:spcPts val="0"/>
              </a:spcAft>
              <a:buClr>
                <a:schemeClr val="lt1"/>
              </a:buClr>
              <a:buSzPts val="7200"/>
              <a:buNone/>
              <a:defRPr sz="7200" b="1">
                <a:solidFill>
                  <a:schemeClr val="lt1"/>
                </a:solidFill>
              </a:defRPr>
            </a:lvl8pPr>
            <a:lvl9pPr lvl="8" algn="ctr">
              <a:spcBef>
                <a:spcPts val="0"/>
              </a:spcBef>
              <a:spcAft>
                <a:spcPts val="0"/>
              </a:spcAft>
              <a:buClr>
                <a:schemeClr val="lt1"/>
              </a:buClr>
              <a:buSzPts val="7200"/>
              <a:buNone/>
              <a:defRPr sz="7200" b="1">
                <a:solidFill>
                  <a:schemeClr val="lt1"/>
                </a:solidFill>
              </a:defRPr>
            </a:lvl9pPr>
          </a:lstStyle>
          <a:p>
            <a:endParaRPr/>
          </a:p>
        </p:txBody>
      </p:sp>
      <p:sp>
        <p:nvSpPr>
          <p:cNvPr id="12" name="Google Shape;12;p2"/>
          <p:cNvSpPr/>
          <p:nvPr/>
        </p:nvSpPr>
        <p:spPr>
          <a:xfrm>
            <a:off x="1184550" y="1182600"/>
            <a:ext cx="9822900" cy="44928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plit plus text">
  <p:cSld name="CUSTOM">
    <p:spTree>
      <p:nvGrpSpPr>
        <p:cNvPr id="1" name="Shape 50"/>
        <p:cNvGrpSpPr/>
        <p:nvPr/>
      </p:nvGrpSpPr>
      <p:grpSpPr>
        <a:xfrm>
          <a:off x="0" y="0"/>
          <a:ext cx="0" cy="0"/>
          <a:chOff x="0" y="0"/>
          <a:chExt cx="0" cy="0"/>
        </a:xfrm>
      </p:grpSpPr>
      <p:grpSp>
        <p:nvGrpSpPr>
          <p:cNvPr id="51" name="Google Shape;51;p11"/>
          <p:cNvGrpSpPr/>
          <p:nvPr/>
        </p:nvGrpSpPr>
        <p:grpSpPr>
          <a:xfrm>
            <a:off x="-21100" y="-50325"/>
            <a:ext cx="5160140" cy="6958680"/>
            <a:chOff x="-21100" y="-50325"/>
            <a:chExt cx="5160140" cy="6958680"/>
          </a:xfrm>
        </p:grpSpPr>
        <p:grpSp>
          <p:nvGrpSpPr>
            <p:cNvPr id="52" name="Google Shape;52;p11"/>
            <p:cNvGrpSpPr/>
            <p:nvPr/>
          </p:nvGrpSpPr>
          <p:grpSpPr>
            <a:xfrm rot="-5400000">
              <a:off x="468931" y="2238203"/>
              <a:ext cx="6958628" cy="2381590"/>
              <a:chOff x="-20925" y="-76200"/>
              <a:chExt cx="12233875" cy="2141525"/>
            </a:xfrm>
          </p:grpSpPr>
          <p:sp>
            <p:nvSpPr>
              <p:cNvPr id="53" name="Google Shape;53;p11"/>
              <p:cNvSpPr/>
              <p:nvPr/>
            </p:nvSpPr>
            <p:spPr>
              <a:xfrm>
                <a:off x="-20900" y="142075"/>
                <a:ext cx="12233850" cy="1923250"/>
              </a:xfrm>
              <a:prstGeom prst="flowChartOffpageConnector">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p:nvPr/>
            </p:nvSpPr>
            <p:spPr>
              <a:xfrm>
                <a:off x="-20925" y="-76200"/>
                <a:ext cx="12233850" cy="1923250"/>
              </a:xfrm>
              <a:prstGeom prst="flowChartOffpageConnector">
                <a:avLst/>
              </a:prstGeom>
              <a:solidFill>
                <a:schemeClr val="dk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11"/>
            <p:cNvGrpSpPr/>
            <p:nvPr/>
          </p:nvGrpSpPr>
          <p:grpSpPr>
            <a:xfrm>
              <a:off x="-21100" y="-50325"/>
              <a:ext cx="4245424" cy="6958680"/>
              <a:chOff x="-21100" y="-5400"/>
              <a:chExt cx="4956133" cy="6868700"/>
            </a:xfrm>
          </p:grpSpPr>
          <p:sp>
            <p:nvSpPr>
              <p:cNvPr id="56" name="Google Shape;56;p11"/>
              <p:cNvSpPr/>
              <p:nvPr/>
            </p:nvSpPr>
            <p:spPr>
              <a:xfrm rot="-5400000">
                <a:off x="194400" y="2122667"/>
                <a:ext cx="6868567" cy="2612700"/>
              </a:xfrm>
              <a:prstGeom prst="flowChartOffpageConnector">
                <a:avLst/>
              </a:prstGeom>
              <a:solidFill>
                <a:schemeClr val="dk2"/>
              </a:solidFill>
              <a:ln w="762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 name="Google Shape;57;p11"/>
              <p:cNvSpPr/>
              <p:nvPr/>
            </p:nvSpPr>
            <p:spPr>
              <a:xfrm>
                <a:off x="-21100" y="-5400"/>
                <a:ext cx="2817300" cy="6868500"/>
              </a:xfrm>
              <a:prstGeom prst="rect">
                <a:avLst/>
              </a:prstGeom>
              <a:solidFill>
                <a:schemeClr val="dk2"/>
              </a:solidFill>
              <a:ln w="762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58" name="Google Shape;58;p1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lvl1pPr lvl="0" rtl="0">
              <a:lnSpc>
                <a:spcPct val="100000"/>
              </a:lnSpc>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lit plus text 1">
  <p:cSld name="CUSTOM_1">
    <p:spTree>
      <p:nvGrpSpPr>
        <p:cNvPr id="1" name="Shape 59"/>
        <p:cNvGrpSpPr/>
        <p:nvPr/>
      </p:nvGrpSpPr>
      <p:grpSpPr>
        <a:xfrm>
          <a:off x="0" y="0"/>
          <a:ext cx="0" cy="0"/>
          <a:chOff x="0" y="0"/>
          <a:chExt cx="0" cy="0"/>
        </a:xfrm>
      </p:grpSpPr>
      <p:grpSp>
        <p:nvGrpSpPr>
          <p:cNvPr id="60" name="Google Shape;60;p12"/>
          <p:cNvGrpSpPr/>
          <p:nvPr/>
        </p:nvGrpSpPr>
        <p:grpSpPr>
          <a:xfrm>
            <a:off x="-21100" y="-50325"/>
            <a:ext cx="5160140" cy="6958680"/>
            <a:chOff x="-21100" y="-50325"/>
            <a:chExt cx="5160140" cy="6958680"/>
          </a:xfrm>
        </p:grpSpPr>
        <p:grpSp>
          <p:nvGrpSpPr>
            <p:cNvPr id="61" name="Google Shape;61;p12"/>
            <p:cNvGrpSpPr/>
            <p:nvPr/>
          </p:nvGrpSpPr>
          <p:grpSpPr>
            <a:xfrm rot="-5400000">
              <a:off x="468931" y="2238203"/>
              <a:ext cx="6958628" cy="2381590"/>
              <a:chOff x="-20925" y="-76200"/>
              <a:chExt cx="12233875" cy="2141525"/>
            </a:xfrm>
          </p:grpSpPr>
          <p:sp>
            <p:nvSpPr>
              <p:cNvPr id="62" name="Google Shape;62;p12"/>
              <p:cNvSpPr/>
              <p:nvPr/>
            </p:nvSpPr>
            <p:spPr>
              <a:xfrm>
                <a:off x="-20900" y="142075"/>
                <a:ext cx="12233850" cy="1923250"/>
              </a:xfrm>
              <a:prstGeom prst="flowChartOffpageConnector">
                <a:avLst/>
              </a:prstGeom>
              <a:solidFill>
                <a:schemeClr val="lt2"/>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p:nvPr/>
            </p:nvSpPr>
            <p:spPr>
              <a:xfrm>
                <a:off x="-20925" y="-76200"/>
                <a:ext cx="12233850" cy="1923250"/>
              </a:xfrm>
              <a:prstGeom prst="flowChartOffpageConnector">
                <a:avLst/>
              </a:prstGeom>
              <a:solidFill>
                <a:schemeClr val="accent2"/>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12"/>
            <p:cNvGrpSpPr/>
            <p:nvPr/>
          </p:nvGrpSpPr>
          <p:grpSpPr>
            <a:xfrm>
              <a:off x="-21100" y="-50325"/>
              <a:ext cx="4245424" cy="6958680"/>
              <a:chOff x="-21100" y="-5400"/>
              <a:chExt cx="4956133" cy="6868700"/>
            </a:xfrm>
          </p:grpSpPr>
          <p:sp>
            <p:nvSpPr>
              <p:cNvPr id="65" name="Google Shape;65;p12"/>
              <p:cNvSpPr/>
              <p:nvPr/>
            </p:nvSpPr>
            <p:spPr>
              <a:xfrm rot="-5400000">
                <a:off x="194400" y="2122667"/>
                <a:ext cx="6868567" cy="2612700"/>
              </a:xfrm>
              <a:prstGeom prst="flowChartOffpageConnector">
                <a:avLst/>
              </a:prstGeom>
              <a:solidFill>
                <a:schemeClr val="accent2"/>
              </a:solidFill>
              <a:ln w="762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 name="Google Shape;66;p12"/>
              <p:cNvSpPr/>
              <p:nvPr/>
            </p:nvSpPr>
            <p:spPr>
              <a:xfrm>
                <a:off x="-21100" y="-5400"/>
                <a:ext cx="2817300" cy="6868500"/>
              </a:xfrm>
              <a:prstGeom prst="rect">
                <a:avLst/>
              </a:prstGeom>
              <a:solidFill>
                <a:schemeClr val="accent2"/>
              </a:solidFill>
              <a:ln w="7620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67" name="Google Shape;67;p1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lvl1pPr lvl="0" rtl="0">
              <a:lnSpc>
                <a:spcPct val="100000"/>
              </a:lnSpc>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plit plus text 2">
  <p:cSld name="CUSTOM_2">
    <p:spTree>
      <p:nvGrpSpPr>
        <p:cNvPr id="1" name="Shape 68"/>
        <p:cNvGrpSpPr/>
        <p:nvPr/>
      </p:nvGrpSpPr>
      <p:grpSpPr>
        <a:xfrm>
          <a:off x="0" y="0"/>
          <a:ext cx="0" cy="0"/>
          <a:chOff x="0" y="0"/>
          <a:chExt cx="0" cy="0"/>
        </a:xfrm>
      </p:grpSpPr>
      <p:grpSp>
        <p:nvGrpSpPr>
          <p:cNvPr id="69" name="Google Shape;69;p13"/>
          <p:cNvGrpSpPr/>
          <p:nvPr/>
        </p:nvGrpSpPr>
        <p:grpSpPr>
          <a:xfrm>
            <a:off x="-21100" y="-50325"/>
            <a:ext cx="5160140" cy="6958680"/>
            <a:chOff x="-21100" y="-50325"/>
            <a:chExt cx="5160140" cy="6958680"/>
          </a:xfrm>
        </p:grpSpPr>
        <p:grpSp>
          <p:nvGrpSpPr>
            <p:cNvPr id="70" name="Google Shape;70;p13"/>
            <p:cNvGrpSpPr/>
            <p:nvPr/>
          </p:nvGrpSpPr>
          <p:grpSpPr>
            <a:xfrm rot="-5400000">
              <a:off x="468931" y="2238203"/>
              <a:ext cx="6958628" cy="2381590"/>
              <a:chOff x="-20925" y="-76200"/>
              <a:chExt cx="12233875" cy="2141525"/>
            </a:xfrm>
          </p:grpSpPr>
          <p:sp>
            <p:nvSpPr>
              <p:cNvPr id="71" name="Google Shape;71;p13"/>
              <p:cNvSpPr/>
              <p:nvPr/>
            </p:nvSpPr>
            <p:spPr>
              <a:xfrm>
                <a:off x="-20900" y="142075"/>
                <a:ext cx="12233850" cy="1923250"/>
              </a:xfrm>
              <a:prstGeom prst="flowChartOffpageConnector">
                <a:avLst/>
              </a:prstGeom>
              <a:solidFill>
                <a:schemeClr val="lt2"/>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20925" y="-76200"/>
                <a:ext cx="12233850" cy="1923250"/>
              </a:xfrm>
              <a:prstGeom prst="flowChartOffpageConnector">
                <a:avLst/>
              </a:prstGeom>
              <a:solidFill>
                <a:schemeClr val="accent1"/>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13"/>
            <p:cNvGrpSpPr/>
            <p:nvPr/>
          </p:nvGrpSpPr>
          <p:grpSpPr>
            <a:xfrm>
              <a:off x="-21100" y="-50325"/>
              <a:ext cx="4245424" cy="6958680"/>
              <a:chOff x="-21100" y="-5400"/>
              <a:chExt cx="4956133" cy="6868700"/>
            </a:xfrm>
          </p:grpSpPr>
          <p:sp>
            <p:nvSpPr>
              <p:cNvPr id="74" name="Google Shape;74;p13"/>
              <p:cNvSpPr/>
              <p:nvPr/>
            </p:nvSpPr>
            <p:spPr>
              <a:xfrm rot="-5400000">
                <a:off x="194400" y="2122667"/>
                <a:ext cx="6868567" cy="2612700"/>
              </a:xfrm>
              <a:prstGeom prst="flowChartOffpageConnector">
                <a:avLst/>
              </a:prstGeom>
              <a:solidFill>
                <a:schemeClr val="accent1"/>
              </a:solidFill>
              <a:ln w="762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13"/>
              <p:cNvSpPr/>
              <p:nvPr/>
            </p:nvSpPr>
            <p:spPr>
              <a:xfrm>
                <a:off x="-21100" y="-5400"/>
                <a:ext cx="2817300" cy="6868500"/>
              </a:xfrm>
              <a:prstGeom prst="rect">
                <a:avLst/>
              </a:prstGeom>
              <a:solidFill>
                <a:schemeClr val="accent1"/>
              </a:solidFill>
              <a:ln w="762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76" name="Google Shape;76;p13"/>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lvl1pPr lvl="0" rtl="0">
              <a:lnSpc>
                <a:spcPct val="100000"/>
              </a:lnSpc>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plit plus text 2 1">
  <p:cSld name="CUSTOM_2_1">
    <p:spTree>
      <p:nvGrpSpPr>
        <p:cNvPr id="1" name="Shape 77"/>
        <p:cNvGrpSpPr/>
        <p:nvPr/>
      </p:nvGrpSpPr>
      <p:grpSpPr>
        <a:xfrm>
          <a:off x="0" y="0"/>
          <a:ext cx="0" cy="0"/>
          <a:chOff x="0" y="0"/>
          <a:chExt cx="0" cy="0"/>
        </a:xfrm>
      </p:grpSpPr>
      <p:grpSp>
        <p:nvGrpSpPr>
          <p:cNvPr id="78" name="Google Shape;78;p14"/>
          <p:cNvGrpSpPr/>
          <p:nvPr/>
        </p:nvGrpSpPr>
        <p:grpSpPr>
          <a:xfrm>
            <a:off x="-21100" y="-50325"/>
            <a:ext cx="5160140" cy="6958680"/>
            <a:chOff x="-21100" y="-50325"/>
            <a:chExt cx="5160140" cy="6958680"/>
          </a:xfrm>
        </p:grpSpPr>
        <p:grpSp>
          <p:nvGrpSpPr>
            <p:cNvPr id="79" name="Google Shape;79;p14"/>
            <p:cNvGrpSpPr/>
            <p:nvPr/>
          </p:nvGrpSpPr>
          <p:grpSpPr>
            <a:xfrm rot="-5400000">
              <a:off x="468931" y="2238203"/>
              <a:ext cx="6958628" cy="2381590"/>
              <a:chOff x="-20925" y="-76200"/>
              <a:chExt cx="12233875" cy="2141525"/>
            </a:xfrm>
          </p:grpSpPr>
          <p:sp>
            <p:nvSpPr>
              <p:cNvPr id="80" name="Google Shape;80;p14"/>
              <p:cNvSpPr/>
              <p:nvPr/>
            </p:nvSpPr>
            <p:spPr>
              <a:xfrm>
                <a:off x="-20900" y="142075"/>
                <a:ext cx="12233850" cy="1923250"/>
              </a:xfrm>
              <a:prstGeom prst="flowChartOffpageConnector">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20925" y="-76200"/>
                <a:ext cx="12233850" cy="1923250"/>
              </a:xfrm>
              <a:prstGeom prst="flowChartOffpageConnector">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4"/>
            <p:cNvGrpSpPr/>
            <p:nvPr/>
          </p:nvGrpSpPr>
          <p:grpSpPr>
            <a:xfrm>
              <a:off x="-21100" y="-50325"/>
              <a:ext cx="4245424" cy="6958680"/>
              <a:chOff x="-21100" y="-5400"/>
              <a:chExt cx="4956133" cy="6868700"/>
            </a:xfrm>
          </p:grpSpPr>
          <p:sp>
            <p:nvSpPr>
              <p:cNvPr id="83" name="Google Shape;83;p14"/>
              <p:cNvSpPr/>
              <p:nvPr/>
            </p:nvSpPr>
            <p:spPr>
              <a:xfrm rot="-5400000">
                <a:off x="194400" y="2122667"/>
                <a:ext cx="6868567" cy="2612700"/>
              </a:xfrm>
              <a:prstGeom prst="flowChartOffpageConnector">
                <a:avLst/>
              </a:prstGeom>
              <a:solidFill>
                <a:schemeClr val="accent3"/>
              </a:solidFill>
              <a:ln w="7620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14"/>
              <p:cNvSpPr/>
              <p:nvPr/>
            </p:nvSpPr>
            <p:spPr>
              <a:xfrm>
                <a:off x="-21100" y="-5400"/>
                <a:ext cx="2817300" cy="6868500"/>
              </a:xfrm>
              <a:prstGeom prst="rect">
                <a:avLst/>
              </a:prstGeom>
              <a:solidFill>
                <a:schemeClr val="accent3"/>
              </a:solidFill>
              <a:ln w="7620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85" name="Google Shape;85;p14"/>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lvl1pPr lvl="0" rtl="0">
              <a:lnSpc>
                <a:spcPct val="100000"/>
              </a:lnSpc>
              <a:spcBef>
                <a:spcPts val="0"/>
              </a:spcBef>
              <a:spcAft>
                <a:spcPts val="0"/>
              </a:spcAft>
              <a:buClr>
                <a:schemeClr val="lt1"/>
              </a:buClr>
              <a:buSzPts val="3200"/>
              <a:buFont typeface="Montserrat"/>
              <a:buNone/>
              <a:defRPr sz="3200" b="1">
                <a:solidFill>
                  <a:schemeClr val="lt1"/>
                </a:solidFill>
                <a:latin typeface="Montserrat"/>
                <a:ea typeface="Montserrat"/>
                <a:cs typeface="Montserrat"/>
                <a:sym typeface="Montserra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3">
  <p:cSld name="OBJECT_3">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p1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 name="Google Shape;89;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4">
  <p:cSld name="OBJECT_4">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1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 name="Google Shape;95;p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5">
  <p:cSld name="OBJECT_5">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1" name="Google Shape;101;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04"/>
        <p:cNvGrpSpPr/>
        <p:nvPr/>
      </p:nvGrpSpPr>
      <p:grpSpPr>
        <a:xfrm>
          <a:off x="0" y="0"/>
          <a:ext cx="0" cy="0"/>
          <a:chOff x="0" y="0"/>
          <a:chExt cx="0" cy="0"/>
        </a:xfrm>
      </p:grpSpPr>
      <p:sp>
        <p:nvSpPr>
          <p:cNvPr id="105" name="Google Shape;105;p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2">
  <p:cSld name="OBJECT_2">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p:nvPr/>
        </p:nvSpPr>
        <p:spPr>
          <a:xfrm>
            <a:off x="0" y="0"/>
            <a:ext cx="121920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880200" y="877950"/>
            <a:ext cx="10431600" cy="5102100"/>
          </a:xfrm>
          <a:prstGeom prst="rect">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1499850" y="2766150"/>
            <a:ext cx="9192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accent4"/>
              </a:buClr>
              <a:buSzPts val="7200"/>
              <a:buNone/>
              <a:defRPr sz="7200" b="1">
                <a:solidFill>
                  <a:schemeClr val="accent4"/>
                </a:solidFill>
              </a:defRPr>
            </a:lvl1pPr>
            <a:lvl2pPr lvl="1" algn="ctr" rtl="0">
              <a:spcBef>
                <a:spcPts val="0"/>
              </a:spcBef>
              <a:spcAft>
                <a:spcPts val="0"/>
              </a:spcAft>
              <a:buClr>
                <a:schemeClr val="lt1"/>
              </a:buClr>
              <a:buSzPts val="7200"/>
              <a:buNone/>
              <a:defRPr sz="7200" b="1">
                <a:solidFill>
                  <a:schemeClr val="lt1"/>
                </a:solidFill>
              </a:defRPr>
            </a:lvl2pPr>
            <a:lvl3pPr lvl="2" algn="ctr" rtl="0">
              <a:spcBef>
                <a:spcPts val="0"/>
              </a:spcBef>
              <a:spcAft>
                <a:spcPts val="0"/>
              </a:spcAft>
              <a:buClr>
                <a:schemeClr val="lt1"/>
              </a:buClr>
              <a:buSzPts val="7200"/>
              <a:buNone/>
              <a:defRPr sz="7200" b="1">
                <a:solidFill>
                  <a:schemeClr val="lt1"/>
                </a:solidFill>
              </a:defRPr>
            </a:lvl3pPr>
            <a:lvl4pPr lvl="3" algn="ctr" rtl="0">
              <a:spcBef>
                <a:spcPts val="0"/>
              </a:spcBef>
              <a:spcAft>
                <a:spcPts val="0"/>
              </a:spcAft>
              <a:buClr>
                <a:schemeClr val="lt1"/>
              </a:buClr>
              <a:buSzPts val="7200"/>
              <a:buNone/>
              <a:defRPr sz="7200" b="1">
                <a:solidFill>
                  <a:schemeClr val="lt1"/>
                </a:solidFill>
              </a:defRPr>
            </a:lvl4pPr>
            <a:lvl5pPr lvl="4" algn="ctr" rtl="0">
              <a:spcBef>
                <a:spcPts val="0"/>
              </a:spcBef>
              <a:spcAft>
                <a:spcPts val="0"/>
              </a:spcAft>
              <a:buClr>
                <a:schemeClr val="lt1"/>
              </a:buClr>
              <a:buSzPts val="7200"/>
              <a:buNone/>
              <a:defRPr sz="7200" b="1">
                <a:solidFill>
                  <a:schemeClr val="lt1"/>
                </a:solidFill>
              </a:defRPr>
            </a:lvl5pPr>
            <a:lvl6pPr lvl="5" algn="ctr" rtl="0">
              <a:spcBef>
                <a:spcPts val="0"/>
              </a:spcBef>
              <a:spcAft>
                <a:spcPts val="0"/>
              </a:spcAft>
              <a:buClr>
                <a:schemeClr val="lt1"/>
              </a:buClr>
              <a:buSzPts val="7200"/>
              <a:buNone/>
              <a:defRPr sz="7200" b="1">
                <a:solidFill>
                  <a:schemeClr val="lt1"/>
                </a:solidFill>
              </a:defRPr>
            </a:lvl6pPr>
            <a:lvl7pPr lvl="6" algn="ctr" rtl="0">
              <a:spcBef>
                <a:spcPts val="0"/>
              </a:spcBef>
              <a:spcAft>
                <a:spcPts val="0"/>
              </a:spcAft>
              <a:buClr>
                <a:schemeClr val="lt1"/>
              </a:buClr>
              <a:buSzPts val="7200"/>
              <a:buNone/>
              <a:defRPr sz="7200" b="1">
                <a:solidFill>
                  <a:schemeClr val="lt1"/>
                </a:solidFill>
              </a:defRPr>
            </a:lvl7pPr>
            <a:lvl8pPr lvl="7" algn="ctr" rtl="0">
              <a:spcBef>
                <a:spcPts val="0"/>
              </a:spcBef>
              <a:spcAft>
                <a:spcPts val="0"/>
              </a:spcAft>
              <a:buClr>
                <a:schemeClr val="lt1"/>
              </a:buClr>
              <a:buSzPts val="7200"/>
              <a:buNone/>
              <a:defRPr sz="7200" b="1">
                <a:solidFill>
                  <a:schemeClr val="lt1"/>
                </a:solidFill>
              </a:defRPr>
            </a:lvl8pPr>
            <a:lvl9pPr lvl="8" algn="ctr" rtl="0">
              <a:spcBef>
                <a:spcPts val="0"/>
              </a:spcBef>
              <a:spcAft>
                <a:spcPts val="0"/>
              </a:spcAft>
              <a:buClr>
                <a:schemeClr val="lt1"/>
              </a:buClr>
              <a:buSzPts val="7200"/>
              <a:buNone/>
              <a:defRPr sz="7200" b="1">
                <a:solidFill>
                  <a:schemeClr val="lt1"/>
                </a:solidFill>
              </a:defRPr>
            </a:lvl9pPr>
          </a:lstStyle>
          <a:p>
            <a:endParaRPr/>
          </a:p>
        </p:txBody>
      </p:sp>
      <p:sp>
        <p:nvSpPr>
          <p:cNvPr id="17" name="Google Shape;17;p3"/>
          <p:cNvSpPr/>
          <p:nvPr/>
        </p:nvSpPr>
        <p:spPr>
          <a:xfrm>
            <a:off x="1184550" y="1182600"/>
            <a:ext cx="9822900" cy="44928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OBJECT_1">
    <p:bg>
      <p:bgPr>
        <a:solidFill>
          <a:schemeClr val="accent2"/>
        </a:solidFill>
        <a:effectLst/>
      </p:bgPr>
    </p:bg>
    <p:spTree>
      <p:nvGrpSpPr>
        <p:cNvPr id="1" name="Shape 18"/>
        <p:cNvGrpSpPr/>
        <p:nvPr/>
      </p:nvGrpSpPr>
      <p:grpSpPr>
        <a:xfrm>
          <a:off x="0" y="0"/>
          <a:ext cx="0" cy="0"/>
          <a:chOff x="0" y="0"/>
          <a:chExt cx="0" cy="0"/>
        </a:xfrm>
      </p:grpSpPr>
      <p:sp>
        <p:nvSpPr>
          <p:cNvPr id="19" name="Google Shape;19;p4"/>
          <p:cNvSpPr/>
          <p:nvPr/>
        </p:nvSpPr>
        <p:spPr>
          <a:xfrm>
            <a:off x="880200" y="877950"/>
            <a:ext cx="10431600" cy="5102100"/>
          </a:xfrm>
          <a:prstGeom prst="rect">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1499850" y="2766150"/>
            <a:ext cx="9192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2"/>
              </a:buClr>
              <a:buSzPts val="7200"/>
              <a:buNone/>
              <a:defRPr sz="7200" b="1">
                <a:solidFill>
                  <a:schemeClr val="lt2"/>
                </a:solidFill>
              </a:defRPr>
            </a:lvl1pPr>
            <a:lvl2pPr lvl="1" algn="ctr" rtl="0">
              <a:spcBef>
                <a:spcPts val="0"/>
              </a:spcBef>
              <a:spcAft>
                <a:spcPts val="0"/>
              </a:spcAft>
              <a:buClr>
                <a:schemeClr val="lt2"/>
              </a:buClr>
              <a:buSzPts val="7200"/>
              <a:buNone/>
              <a:defRPr sz="7200" b="1">
                <a:solidFill>
                  <a:schemeClr val="lt2"/>
                </a:solidFill>
              </a:defRPr>
            </a:lvl2pPr>
            <a:lvl3pPr lvl="2" algn="ctr" rtl="0">
              <a:spcBef>
                <a:spcPts val="0"/>
              </a:spcBef>
              <a:spcAft>
                <a:spcPts val="0"/>
              </a:spcAft>
              <a:buClr>
                <a:schemeClr val="lt2"/>
              </a:buClr>
              <a:buSzPts val="7200"/>
              <a:buNone/>
              <a:defRPr sz="7200" b="1">
                <a:solidFill>
                  <a:schemeClr val="lt2"/>
                </a:solidFill>
              </a:defRPr>
            </a:lvl3pPr>
            <a:lvl4pPr lvl="3" algn="ctr" rtl="0">
              <a:spcBef>
                <a:spcPts val="0"/>
              </a:spcBef>
              <a:spcAft>
                <a:spcPts val="0"/>
              </a:spcAft>
              <a:buClr>
                <a:schemeClr val="lt2"/>
              </a:buClr>
              <a:buSzPts val="7200"/>
              <a:buNone/>
              <a:defRPr sz="7200" b="1">
                <a:solidFill>
                  <a:schemeClr val="lt2"/>
                </a:solidFill>
              </a:defRPr>
            </a:lvl4pPr>
            <a:lvl5pPr lvl="4" algn="ctr" rtl="0">
              <a:spcBef>
                <a:spcPts val="0"/>
              </a:spcBef>
              <a:spcAft>
                <a:spcPts val="0"/>
              </a:spcAft>
              <a:buClr>
                <a:schemeClr val="lt2"/>
              </a:buClr>
              <a:buSzPts val="7200"/>
              <a:buNone/>
              <a:defRPr sz="7200" b="1">
                <a:solidFill>
                  <a:schemeClr val="lt2"/>
                </a:solidFill>
              </a:defRPr>
            </a:lvl5pPr>
            <a:lvl6pPr lvl="5" algn="ctr" rtl="0">
              <a:spcBef>
                <a:spcPts val="0"/>
              </a:spcBef>
              <a:spcAft>
                <a:spcPts val="0"/>
              </a:spcAft>
              <a:buClr>
                <a:schemeClr val="lt2"/>
              </a:buClr>
              <a:buSzPts val="7200"/>
              <a:buNone/>
              <a:defRPr sz="7200" b="1">
                <a:solidFill>
                  <a:schemeClr val="lt2"/>
                </a:solidFill>
              </a:defRPr>
            </a:lvl6pPr>
            <a:lvl7pPr lvl="6" algn="ctr" rtl="0">
              <a:spcBef>
                <a:spcPts val="0"/>
              </a:spcBef>
              <a:spcAft>
                <a:spcPts val="0"/>
              </a:spcAft>
              <a:buClr>
                <a:schemeClr val="lt2"/>
              </a:buClr>
              <a:buSzPts val="7200"/>
              <a:buNone/>
              <a:defRPr sz="7200" b="1">
                <a:solidFill>
                  <a:schemeClr val="lt2"/>
                </a:solidFill>
              </a:defRPr>
            </a:lvl7pPr>
            <a:lvl8pPr lvl="7" algn="ctr" rtl="0">
              <a:spcBef>
                <a:spcPts val="0"/>
              </a:spcBef>
              <a:spcAft>
                <a:spcPts val="0"/>
              </a:spcAft>
              <a:buClr>
                <a:schemeClr val="lt2"/>
              </a:buClr>
              <a:buSzPts val="7200"/>
              <a:buNone/>
              <a:defRPr sz="7200" b="1">
                <a:solidFill>
                  <a:schemeClr val="lt2"/>
                </a:solidFill>
              </a:defRPr>
            </a:lvl8pPr>
            <a:lvl9pPr lvl="8" algn="ctr" rtl="0">
              <a:spcBef>
                <a:spcPts val="0"/>
              </a:spcBef>
              <a:spcAft>
                <a:spcPts val="0"/>
              </a:spcAft>
              <a:buClr>
                <a:schemeClr val="lt2"/>
              </a:buClr>
              <a:buSzPts val="7200"/>
              <a:buNone/>
              <a:defRPr sz="7200" b="1">
                <a:solidFill>
                  <a:schemeClr val="lt2"/>
                </a:solidFill>
              </a:defRPr>
            </a:lvl9pPr>
          </a:lstStyle>
          <a:p>
            <a:endParaRPr/>
          </a:p>
        </p:txBody>
      </p:sp>
      <p:sp>
        <p:nvSpPr>
          <p:cNvPr id="21" name="Google Shape;21;p4"/>
          <p:cNvSpPr/>
          <p:nvPr/>
        </p:nvSpPr>
        <p:spPr>
          <a:xfrm>
            <a:off x="1184550" y="1182600"/>
            <a:ext cx="9822900" cy="44928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1 1">
  <p:cSld name="OBJECT_1_1">
    <p:bg>
      <p:bgPr>
        <a:solidFill>
          <a:schemeClr val="accent3"/>
        </a:solidFill>
        <a:effectLst/>
      </p:bgPr>
    </p:bg>
    <p:spTree>
      <p:nvGrpSpPr>
        <p:cNvPr id="1" name="Shape 22"/>
        <p:cNvGrpSpPr/>
        <p:nvPr/>
      </p:nvGrpSpPr>
      <p:grpSpPr>
        <a:xfrm>
          <a:off x="0" y="0"/>
          <a:ext cx="0" cy="0"/>
          <a:chOff x="0" y="0"/>
          <a:chExt cx="0" cy="0"/>
        </a:xfrm>
      </p:grpSpPr>
      <p:sp>
        <p:nvSpPr>
          <p:cNvPr id="23" name="Google Shape;23;p5"/>
          <p:cNvSpPr/>
          <p:nvPr/>
        </p:nvSpPr>
        <p:spPr>
          <a:xfrm>
            <a:off x="0" y="0"/>
            <a:ext cx="12192000" cy="6858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a:off x="880200" y="877950"/>
            <a:ext cx="10431600" cy="5102100"/>
          </a:xfrm>
          <a:prstGeom prst="rect">
            <a:avLst/>
          </a:prstGeom>
          <a:noFill/>
          <a:ln w="2286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1499850" y="2766150"/>
            <a:ext cx="91923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2"/>
              </a:buClr>
              <a:buSzPts val="7200"/>
              <a:buNone/>
              <a:defRPr sz="7200" b="1">
                <a:solidFill>
                  <a:schemeClr val="lt2"/>
                </a:solidFill>
              </a:defRPr>
            </a:lvl1pPr>
            <a:lvl2pPr lvl="1" algn="ctr" rtl="0">
              <a:spcBef>
                <a:spcPts val="0"/>
              </a:spcBef>
              <a:spcAft>
                <a:spcPts val="0"/>
              </a:spcAft>
              <a:buClr>
                <a:schemeClr val="lt2"/>
              </a:buClr>
              <a:buSzPts val="7200"/>
              <a:buNone/>
              <a:defRPr sz="7200" b="1">
                <a:solidFill>
                  <a:schemeClr val="lt2"/>
                </a:solidFill>
              </a:defRPr>
            </a:lvl2pPr>
            <a:lvl3pPr lvl="2" algn="ctr" rtl="0">
              <a:spcBef>
                <a:spcPts val="0"/>
              </a:spcBef>
              <a:spcAft>
                <a:spcPts val="0"/>
              </a:spcAft>
              <a:buClr>
                <a:schemeClr val="lt2"/>
              </a:buClr>
              <a:buSzPts val="7200"/>
              <a:buNone/>
              <a:defRPr sz="7200" b="1">
                <a:solidFill>
                  <a:schemeClr val="lt2"/>
                </a:solidFill>
              </a:defRPr>
            </a:lvl3pPr>
            <a:lvl4pPr lvl="3" algn="ctr" rtl="0">
              <a:spcBef>
                <a:spcPts val="0"/>
              </a:spcBef>
              <a:spcAft>
                <a:spcPts val="0"/>
              </a:spcAft>
              <a:buClr>
                <a:schemeClr val="lt2"/>
              </a:buClr>
              <a:buSzPts val="7200"/>
              <a:buNone/>
              <a:defRPr sz="7200" b="1">
                <a:solidFill>
                  <a:schemeClr val="lt2"/>
                </a:solidFill>
              </a:defRPr>
            </a:lvl4pPr>
            <a:lvl5pPr lvl="4" algn="ctr" rtl="0">
              <a:spcBef>
                <a:spcPts val="0"/>
              </a:spcBef>
              <a:spcAft>
                <a:spcPts val="0"/>
              </a:spcAft>
              <a:buClr>
                <a:schemeClr val="lt2"/>
              </a:buClr>
              <a:buSzPts val="7200"/>
              <a:buNone/>
              <a:defRPr sz="7200" b="1">
                <a:solidFill>
                  <a:schemeClr val="lt2"/>
                </a:solidFill>
              </a:defRPr>
            </a:lvl5pPr>
            <a:lvl6pPr lvl="5" algn="ctr" rtl="0">
              <a:spcBef>
                <a:spcPts val="0"/>
              </a:spcBef>
              <a:spcAft>
                <a:spcPts val="0"/>
              </a:spcAft>
              <a:buClr>
                <a:schemeClr val="lt2"/>
              </a:buClr>
              <a:buSzPts val="7200"/>
              <a:buNone/>
              <a:defRPr sz="7200" b="1">
                <a:solidFill>
                  <a:schemeClr val="lt2"/>
                </a:solidFill>
              </a:defRPr>
            </a:lvl6pPr>
            <a:lvl7pPr lvl="6" algn="ctr" rtl="0">
              <a:spcBef>
                <a:spcPts val="0"/>
              </a:spcBef>
              <a:spcAft>
                <a:spcPts val="0"/>
              </a:spcAft>
              <a:buClr>
                <a:schemeClr val="lt2"/>
              </a:buClr>
              <a:buSzPts val="7200"/>
              <a:buNone/>
              <a:defRPr sz="7200" b="1">
                <a:solidFill>
                  <a:schemeClr val="lt2"/>
                </a:solidFill>
              </a:defRPr>
            </a:lvl7pPr>
            <a:lvl8pPr lvl="7" algn="ctr" rtl="0">
              <a:spcBef>
                <a:spcPts val="0"/>
              </a:spcBef>
              <a:spcAft>
                <a:spcPts val="0"/>
              </a:spcAft>
              <a:buClr>
                <a:schemeClr val="lt2"/>
              </a:buClr>
              <a:buSzPts val="7200"/>
              <a:buNone/>
              <a:defRPr sz="7200" b="1">
                <a:solidFill>
                  <a:schemeClr val="lt2"/>
                </a:solidFill>
              </a:defRPr>
            </a:lvl8pPr>
            <a:lvl9pPr lvl="8" algn="ctr" rtl="0">
              <a:spcBef>
                <a:spcPts val="0"/>
              </a:spcBef>
              <a:spcAft>
                <a:spcPts val="0"/>
              </a:spcAft>
              <a:buClr>
                <a:schemeClr val="lt2"/>
              </a:buClr>
              <a:buSzPts val="7200"/>
              <a:buNone/>
              <a:defRPr sz="7200" b="1">
                <a:solidFill>
                  <a:schemeClr val="lt2"/>
                </a:solidFill>
              </a:defRPr>
            </a:lvl9pPr>
          </a:lstStyle>
          <a:p>
            <a:endParaRPr/>
          </a:p>
        </p:txBody>
      </p:sp>
      <p:sp>
        <p:nvSpPr>
          <p:cNvPr id="26" name="Google Shape;26;p5"/>
          <p:cNvSpPr/>
          <p:nvPr/>
        </p:nvSpPr>
        <p:spPr>
          <a:xfrm>
            <a:off x="1184550" y="1182600"/>
            <a:ext cx="9822900" cy="44928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grpSp>
        <p:nvGrpSpPr>
          <p:cNvPr id="31" name="Google Shape;31;p7"/>
          <p:cNvGrpSpPr/>
          <p:nvPr/>
        </p:nvGrpSpPr>
        <p:grpSpPr>
          <a:xfrm>
            <a:off x="-67426" y="-76200"/>
            <a:ext cx="12326852" cy="2141525"/>
            <a:chOff x="-20925" y="-76200"/>
            <a:chExt cx="12233875" cy="2141525"/>
          </a:xfrm>
        </p:grpSpPr>
        <p:sp>
          <p:nvSpPr>
            <p:cNvPr id="32" name="Google Shape;32;p7"/>
            <p:cNvSpPr/>
            <p:nvPr/>
          </p:nvSpPr>
          <p:spPr>
            <a:xfrm>
              <a:off x="-20900" y="142075"/>
              <a:ext cx="12233850" cy="1923250"/>
            </a:xfrm>
            <a:prstGeom prst="flowChartOffpageConnector">
              <a:avLst/>
            </a:prstGeom>
            <a:solidFill>
              <a:schemeClr val="lt2"/>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p:nvPr/>
          </p:nvSpPr>
          <p:spPr>
            <a:xfrm>
              <a:off x="-20925" y="-76200"/>
              <a:ext cx="12233850" cy="1923250"/>
            </a:xfrm>
            <a:prstGeom prst="flowChartOffpageConnector">
              <a:avLst/>
            </a:prstGeom>
            <a:solidFill>
              <a:srgbClr val="283044"/>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7"/>
          <p:cNvSpPr txBox="1">
            <a:spLocks noGrp="1"/>
          </p:cNvSpPr>
          <p:nvPr>
            <p:ph type="title"/>
          </p:nvPr>
        </p:nvSpPr>
        <p:spPr>
          <a:xfrm>
            <a:off x="539413" y="375725"/>
            <a:ext cx="11113200" cy="867600"/>
          </a:xfrm>
          <a:prstGeom prst="rect">
            <a:avLst/>
          </a:prstGeom>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4400"/>
              <a:buNone/>
              <a:defRPr b="1">
                <a:solidFill>
                  <a:schemeClr val="lt1"/>
                </a:solidFill>
              </a:defRPr>
            </a:lvl1pPr>
            <a:lvl2pPr lvl="1">
              <a:lnSpc>
                <a:spcPct val="100000"/>
              </a:lnSpc>
              <a:spcBef>
                <a:spcPts val="0"/>
              </a:spcBef>
              <a:spcAft>
                <a:spcPts val="0"/>
              </a:spcAft>
              <a:buClr>
                <a:schemeClr val="lt1"/>
              </a:buClr>
              <a:buSzPts val="1400"/>
              <a:buNone/>
              <a:defRPr>
                <a:solidFill>
                  <a:schemeClr val="lt1"/>
                </a:solidFill>
              </a:defRPr>
            </a:lvl2pPr>
            <a:lvl3pPr lvl="2">
              <a:lnSpc>
                <a:spcPct val="100000"/>
              </a:lnSpc>
              <a:spcBef>
                <a:spcPts val="0"/>
              </a:spcBef>
              <a:spcAft>
                <a:spcPts val="0"/>
              </a:spcAft>
              <a:buClr>
                <a:schemeClr val="lt1"/>
              </a:buClr>
              <a:buSzPts val="1400"/>
              <a:buNone/>
              <a:defRPr>
                <a:solidFill>
                  <a:schemeClr val="lt1"/>
                </a:solidFill>
              </a:defRPr>
            </a:lvl3pPr>
            <a:lvl4pPr lvl="3">
              <a:lnSpc>
                <a:spcPct val="100000"/>
              </a:lnSpc>
              <a:spcBef>
                <a:spcPts val="0"/>
              </a:spcBef>
              <a:spcAft>
                <a:spcPts val="0"/>
              </a:spcAft>
              <a:buClr>
                <a:schemeClr val="lt1"/>
              </a:buClr>
              <a:buSzPts val="1400"/>
              <a:buNone/>
              <a:defRPr>
                <a:solidFill>
                  <a:schemeClr val="lt1"/>
                </a:solidFill>
              </a:defRPr>
            </a:lvl4pPr>
            <a:lvl5pPr lvl="4">
              <a:lnSpc>
                <a:spcPct val="100000"/>
              </a:lnSpc>
              <a:spcBef>
                <a:spcPts val="0"/>
              </a:spcBef>
              <a:spcAft>
                <a:spcPts val="0"/>
              </a:spcAft>
              <a:buClr>
                <a:schemeClr val="lt1"/>
              </a:buClr>
              <a:buSzPts val="1400"/>
              <a:buNone/>
              <a:defRPr>
                <a:solidFill>
                  <a:schemeClr val="lt1"/>
                </a:solidFill>
              </a:defRPr>
            </a:lvl5pPr>
            <a:lvl6pPr lvl="5">
              <a:lnSpc>
                <a:spcPct val="100000"/>
              </a:lnSpc>
              <a:spcBef>
                <a:spcPts val="0"/>
              </a:spcBef>
              <a:spcAft>
                <a:spcPts val="0"/>
              </a:spcAft>
              <a:buClr>
                <a:schemeClr val="lt1"/>
              </a:buClr>
              <a:buSzPts val="1400"/>
              <a:buNone/>
              <a:defRPr>
                <a:solidFill>
                  <a:schemeClr val="lt1"/>
                </a:solidFill>
              </a:defRPr>
            </a:lvl6pPr>
            <a:lvl7pPr lvl="6">
              <a:lnSpc>
                <a:spcPct val="100000"/>
              </a:lnSpc>
              <a:spcBef>
                <a:spcPts val="0"/>
              </a:spcBef>
              <a:spcAft>
                <a:spcPts val="0"/>
              </a:spcAft>
              <a:buClr>
                <a:schemeClr val="lt1"/>
              </a:buClr>
              <a:buSzPts val="1400"/>
              <a:buNone/>
              <a:defRPr>
                <a:solidFill>
                  <a:schemeClr val="lt1"/>
                </a:solidFill>
              </a:defRPr>
            </a:lvl7pPr>
            <a:lvl8pPr lvl="7">
              <a:lnSpc>
                <a:spcPct val="100000"/>
              </a:lnSpc>
              <a:spcBef>
                <a:spcPts val="0"/>
              </a:spcBef>
              <a:spcAft>
                <a:spcPts val="0"/>
              </a:spcAft>
              <a:buClr>
                <a:schemeClr val="lt1"/>
              </a:buClr>
              <a:buSzPts val="1400"/>
              <a:buNone/>
              <a:defRPr>
                <a:solidFill>
                  <a:schemeClr val="lt1"/>
                </a:solidFill>
              </a:defRPr>
            </a:lvl8pPr>
            <a:lvl9pPr lvl="8">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35"/>
        <p:cNvGrpSpPr/>
        <p:nvPr/>
      </p:nvGrpSpPr>
      <p:grpSpPr>
        <a:xfrm>
          <a:off x="0" y="0"/>
          <a:ext cx="0" cy="0"/>
          <a:chOff x="0" y="0"/>
          <a:chExt cx="0" cy="0"/>
        </a:xfrm>
      </p:grpSpPr>
      <p:grpSp>
        <p:nvGrpSpPr>
          <p:cNvPr id="36" name="Google Shape;36;p8"/>
          <p:cNvGrpSpPr/>
          <p:nvPr/>
        </p:nvGrpSpPr>
        <p:grpSpPr>
          <a:xfrm>
            <a:off x="-67426" y="-76200"/>
            <a:ext cx="12326852" cy="2141525"/>
            <a:chOff x="-20925" y="-76200"/>
            <a:chExt cx="12233875" cy="2141525"/>
          </a:xfrm>
        </p:grpSpPr>
        <p:sp>
          <p:nvSpPr>
            <p:cNvPr id="37" name="Google Shape;37;p8"/>
            <p:cNvSpPr/>
            <p:nvPr/>
          </p:nvSpPr>
          <p:spPr>
            <a:xfrm>
              <a:off x="-20900" y="142075"/>
              <a:ext cx="12233850" cy="1923250"/>
            </a:xfrm>
            <a:prstGeom prst="flowChartOffpageConnector">
              <a:avLst/>
            </a:prstGeom>
            <a:solidFill>
              <a:schemeClr val="lt2"/>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8"/>
            <p:cNvSpPr/>
            <p:nvPr/>
          </p:nvSpPr>
          <p:spPr>
            <a:xfrm>
              <a:off x="-20925" y="-76200"/>
              <a:ext cx="12233850" cy="1923250"/>
            </a:xfrm>
            <a:prstGeom prst="flowChartOffpageConnector">
              <a:avLst/>
            </a:prstGeom>
            <a:solidFill>
              <a:schemeClr val="accent2"/>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8"/>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lt1"/>
              </a:buClr>
              <a:buSzPts val="4400"/>
              <a:buNone/>
              <a:defRPr b="1">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1">
  <p:cSld name="BLANK_1_1">
    <p:spTree>
      <p:nvGrpSpPr>
        <p:cNvPr id="1" name="Shape 40"/>
        <p:cNvGrpSpPr/>
        <p:nvPr/>
      </p:nvGrpSpPr>
      <p:grpSpPr>
        <a:xfrm>
          <a:off x="0" y="0"/>
          <a:ext cx="0" cy="0"/>
          <a:chOff x="0" y="0"/>
          <a:chExt cx="0" cy="0"/>
        </a:xfrm>
      </p:grpSpPr>
      <p:grpSp>
        <p:nvGrpSpPr>
          <p:cNvPr id="41" name="Google Shape;41;p9"/>
          <p:cNvGrpSpPr/>
          <p:nvPr/>
        </p:nvGrpSpPr>
        <p:grpSpPr>
          <a:xfrm>
            <a:off x="-67426" y="-76200"/>
            <a:ext cx="12326852" cy="2141525"/>
            <a:chOff x="-20925" y="-76200"/>
            <a:chExt cx="12233875" cy="2141525"/>
          </a:xfrm>
        </p:grpSpPr>
        <p:sp>
          <p:nvSpPr>
            <p:cNvPr id="42" name="Google Shape;42;p9"/>
            <p:cNvSpPr/>
            <p:nvPr/>
          </p:nvSpPr>
          <p:spPr>
            <a:xfrm>
              <a:off x="-20900" y="142075"/>
              <a:ext cx="12233850" cy="1923250"/>
            </a:xfrm>
            <a:prstGeom prst="flowChartOffpageConnector">
              <a:avLst/>
            </a:prstGeom>
            <a:solidFill>
              <a:schemeClr val="lt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p:nvPr/>
          </p:nvSpPr>
          <p:spPr>
            <a:xfrm>
              <a:off x="-20925" y="-76200"/>
              <a:ext cx="12233850" cy="1923250"/>
            </a:xfrm>
            <a:prstGeom prst="flowChartOffpageConnector">
              <a:avLst/>
            </a:prstGeom>
            <a:solidFill>
              <a:schemeClr val="dk2"/>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9"/>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lt1"/>
              </a:buClr>
              <a:buSzPts val="4400"/>
              <a:buNone/>
              <a:defRPr b="1">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1 1 1">
  <p:cSld name="BLANK_1_1_1">
    <p:spTree>
      <p:nvGrpSpPr>
        <p:cNvPr id="1" name="Shape 45"/>
        <p:cNvGrpSpPr/>
        <p:nvPr/>
      </p:nvGrpSpPr>
      <p:grpSpPr>
        <a:xfrm>
          <a:off x="0" y="0"/>
          <a:ext cx="0" cy="0"/>
          <a:chOff x="0" y="0"/>
          <a:chExt cx="0" cy="0"/>
        </a:xfrm>
      </p:grpSpPr>
      <p:grpSp>
        <p:nvGrpSpPr>
          <p:cNvPr id="46" name="Google Shape;46;p10"/>
          <p:cNvGrpSpPr/>
          <p:nvPr/>
        </p:nvGrpSpPr>
        <p:grpSpPr>
          <a:xfrm>
            <a:off x="-67426" y="-76200"/>
            <a:ext cx="12326852" cy="2141525"/>
            <a:chOff x="-20925" y="-76200"/>
            <a:chExt cx="12233875" cy="2141525"/>
          </a:xfrm>
        </p:grpSpPr>
        <p:sp>
          <p:nvSpPr>
            <p:cNvPr id="47" name="Google Shape;47;p10"/>
            <p:cNvSpPr/>
            <p:nvPr/>
          </p:nvSpPr>
          <p:spPr>
            <a:xfrm>
              <a:off x="-20900" y="142075"/>
              <a:ext cx="12233850" cy="1923250"/>
            </a:xfrm>
            <a:prstGeom prst="flowChartOffpageConnector">
              <a:avLst/>
            </a:prstGeom>
            <a:solidFill>
              <a:schemeClr val="lt2"/>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p:nvPr/>
          </p:nvSpPr>
          <p:spPr>
            <a:xfrm>
              <a:off x="-20925" y="-76200"/>
              <a:ext cx="12233850" cy="1923250"/>
            </a:xfrm>
            <a:prstGeom prst="flowChartOffpageConnector">
              <a:avLst/>
            </a:prstGeom>
            <a:solidFill>
              <a:schemeClr val="accent3"/>
            </a:solid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10"/>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lt1"/>
              </a:buClr>
              <a:buSzPts val="4400"/>
              <a:buNone/>
              <a:defRPr b="1">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i="0" u="none" strike="noStrike" cap="none">
                <a:solidFill>
                  <a:schemeClr val="dk1"/>
                </a:solidFill>
                <a:latin typeface="Montserrat"/>
                <a:ea typeface="Montserrat"/>
                <a:cs typeface="Montserrat"/>
                <a:sym typeface="Montserrat"/>
              </a:defRPr>
            </a:lvl1pPr>
            <a:lvl2pPr lvl="1">
              <a:spcBef>
                <a:spcPts val="0"/>
              </a:spcBef>
              <a:spcAft>
                <a:spcPts val="0"/>
              </a:spcAft>
              <a:buSzPts val="1400"/>
              <a:buFont typeface="Montserrat"/>
              <a:buNone/>
              <a:defRPr sz="1800">
                <a:latin typeface="Montserrat"/>
                <a:ea typeface="Montserrat"/>
                <a:cs typeface="Montserrat"/>
                <a:sym typeface="Montserrat"/>
              </a:defRPr>
            </a:lvl2pPr>
            <a:lvl3pPr lvl="2">
              <a:spcBef>
                <a:spcPts val="0"/>
              </a:spcBef>
              <a:spcAft>
                <a:spcPts val="0"/>
              </a:spcAft>
              <a:buSzPts val="1400"/>
              <a:buFont typeface="Montserrat"/>
              <a:buNone/>
              <a:defRPr sz="1800">
                <a:latin typeface="Montserrat"/>
                <a:ea typeface="Montserrat"/>
                <a:cs typeface="Montserrat"/>
                <a:sym typeface="Montserrat"/>
              </a:defRPr>
            </a:lvl3pPr>
            <a:lvl4pPr lvl="3">
              <a:spcBef>
                <a:spcPts val="0"/>
              </a:spcBef>
              <a:spcAft>
                <a:spcPts val="0"/>
              </a:spcAft>
              <a:buSzPts val="1400"/>
              <a:buFont typeface="Montserrat"/>
              <a:buNone/>
              <a:defRPr sz="1800">
                <a:latin typeface="Montserrat"/>
                <a:ea typeface="Montserrat"/>
                <a:cs typeface="Montserrat"/>
                <a:sym typeface="Montserrat"/>
              </a:defRPr>
            </a:lvl4pPr>
            <a:lvl5pPr lvl="4">
              <a:spcBef>
                <a:spcPts val="0"/>
              </a:spcBef>
              <a:spcAft>
                <a:spcPts val="0"/>
              </a:spcAft>
              <a:buSzPts val="1400"/>
              <a:buFont typeface="Montserrat"/>
              <a:buNone/>
              <a:defRPr sz="1800">
                <a:latin typeface="Montserrat"/>
                <a:ea typeface="Montserrat"/>
                <a:cs typeface="Montserrat"/>
                <a:sym typeface="Montserrat"/>
              </a:defRPr>
            </a:lvl5pPr>
            <a:lvl6pPr lvl="5">
              <a:spcBef>
                <a:spcPts val="0"/>
              </a:spcBef>
              <a:spcAft>
                <a:spcPts val="0"/>
              </a:spcAft>
              <a:buSzPts val="1400"/>
              <a:buFont typeface="Montserrat"/>
              <a:buNone/>
              <a:defRPr sz="1800">
                <a:latin typeface="Montserrat"/>
                <a:ea typeface="Montserrat"/>
                <a:cs typeface="Montserrat"/>
                <a:sym typeface="Montserrat"/>
              </a:defRPr>
            </a:lvl6pPr>
            <a:lvl7pPr lvl="6">
              <a:spcBef>
                <a:spcPts val="0"/>
              </a:spcBef>
              <a:spcAft>
                <a:spcPts val="0"/>
              </a:spcAft>
              <a:buSzPts val="1400"/>
              <a:buFont typeface="Montserrat"/>
              <a:buNone/>
              <a:defRPr sz="1800">
                <a:latin typeface="Montserrat"/>
                <a:ea typeface="Montserrat"/>
                <a:cs typeface="Montserrat"/>
                <a:sym typeface="Montserrat"/>
              </a:defRPr>
            </a:lvl7pPr>
            <a:lvl8pPr lvl="7">
              <a:spcBef>
                <a:spcPts val="0"/>
              </a:spcBef>
              <a:spcAft>
                <a:spcPts val="0"/>
              </a:spcAft>
              <a:buSzPts val="1400"/>
              <a:buFont typeface="Montserrat"/>
              <a:buNone/>
              <a:defRPr sz="1800">
                <a:latin typeface="Montserrat"/>
                <a:ea typeface="Montserrat"/>
                <a:cs typeface="Montserrat"/>
                <a:sym typeface="Montserrat"/>
              </a:defRPr>
            </a:lvl8pPr>
            <a:lvl9pPr lvl="8">
              <a:spcBef>
                <a:spcPts val="0"/>
              </a:spcBef>
              <a:spcAft>
                <a:spcPts val="0"/>
              </a:spcAft>
              <a:buSzPts val="1400"/>
              <a:buFont typeface="Montserrat"/>
              <a:buNone/>
              <a:defRPr sz="1800">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Montserrat"/>
              <a:buChar char="•"/>
              <a:defRPr sz="280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Montserrat"/>
              <a:buChar char="•"/>
              <a:defRPr sz="240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Montserrat"/>
              <a:buChar char="•"/>
              <a:defRPr sz="180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Montserrat"/>
              <a:buChar char="•"/>
              <a:defRPr sz="180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Montserrat"/>
              <a:buChar char="•"/>
              <a:defRPr sz="180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Montserrat"/>
              <a:buChar char="•"/>
              <a:defRPr sz="180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Montserrat"/>
              <a:buChar char="•"/>
              <a:defRPr sz="180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Montserrat"/>
              <a:buChar char="•"/>
              <a:defRPr sz="180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2.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2.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55.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6.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8.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61.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64.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66.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67.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68.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0.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2.xml"/><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3.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75.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77.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7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1.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3.xml"/><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84.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85.xm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87.xml"/><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8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90.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91.xml"/><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93.xml"/><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5.xml"/><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96.xml"/><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97.xml"/><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98.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9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jpg"/><Relationship Id="rId11" Type="http://schemas.openxmlformats.org/officeDocument/2006/relationships/image" Target="../media/image12.png"/><Relationship Id="rId5" Type="http://schemas.openxmlformats.org/officeDocument/2006/relationships/image" Target="../media/image6.jpg"/><Relationship Id="rId15" Type="http://schemas.openxmlformats.org/officeDocument/2006/relationships/image" Target="../media/image2.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01.xml"/><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02.xml"/><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03.xml"/><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04.xm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05.xml"/><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07.xml"/><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08.xml"/><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0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10.xml"/><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11.xml"/><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13.xml"/><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14.xml"/><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15.xml"/><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17.xml"/><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20.xml"/><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21.xml"/><Relationship Id="rId1" Type="http://schemas.openxmlformats.org/officeDocument/2006/relationships/slideLayout" Target="../slideLayouts/slideLayout11.xml"/></Relationships>
</file>

<file path=ppt/slides/_rels/slide22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23.xml"/><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25.xml"/><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26.xml"/><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27.xml"/><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2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31.xml"/><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32.xml"/><Relationship Id="rId1" Type="http://schemas.openxmlformats.org/officeDocument/2006/relationships/slideLayout" Target="../slideLayouts/slideLayout11.xml"/></Relationships>
</file>

<file path=ppt/slides/_rels/slide2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33.xml"/><Relationship Id="rId1" Type="http://schemas.openxmlformats.org/officeDocument/2006/relationships/slideLayout" Target="../slideLayouts/slideLayout11.xml"/></Relationships>
</file>

<file path=ppt/slides/_rels/slide23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35.xml"/><Relationship Id="rId1" Type="http://schemas.openxmlformats.org/officeDocument/2006/relationships/slideLayout" Target="../slideLayouts/slideLayout9.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37.xml"/><Relationship Id="rId1" Type="http://schemas.openxmlformats.org/officeDocument/2006/relationships/slideLayout" Target="../slideLayouts/slideLayout11.xml"/></Relationships>
</file>

<file path=ppt/slides/_rels/slide23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38.xml"/><Relationship Id="rId1" Type="http://schemas.openxmlformats.org/officeDocument/2006/relationships/slideLayout" Target="../slideLayouts/slideLayout11.xml"/></Relationships>
</file>

<file path=ppt/slides/_rels/slide23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3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41.xml"/><Relationship Id="rId1" Type="http://schemas.openxmlformats.org/officeDocument/2006/relationships/slideLayout" Target="../slideLayouts/slideLayout9.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43.xml"/><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44.xml"/><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45.xml"/><Relationship Id="rId1" Type="http://schemas.openxmlformats.org/officeDocument/2006/relationships/slideLayout" Target="../slideLayouts/slideLayout11.xml"/></Relationships>
</file>

<file path=ppt/slides/_rels/slide24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46.xml"/><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47.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4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5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50.xml"/><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51.xml"/><Relationship Id="rId1" Type="http://schemas.openxmlformats.org/officeDocument/2006/relationships/slideLayout" Target="../slideLayouts/slideLayout11.xml"/></Relationships>
</file>

<file path=ppt/slides/_rels/slide25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52.xm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53.xml"/><Relationship Id="rId1" Type="http://schemas.openxmlformats.org/officeDocument/2006/relationships/slideLayout" Target="../slideLayouts/slideLayout9.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5.xml"/><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56.xml"/><Relationship Id="rId1" Type="http://schemas.openxmlformats.org/officeDocument/2006/relationships/slideLayout" Target="../slideLayouts/slideLayout11.xml"/></Relationships>
</file>

<file path=ppt/slides/_rels/slide25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57.xml"/><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58.xml"/><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5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61.xml"/><Relationship Id="rId1" Type="http://schemas.openxmlformats.org/officeDocument/2006/relationships/slideLayout" Target="../slideLayouts/slideLayout11.xml"/></Relationships>
</file>

<file path=ppt/slides/_rels/slide26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62.xml"/><Relationship Id="rId1" Type="http://schemas.openxmlformats.org/officeDocument/2006/relationships/slideLayout" Target="../slideLayouts/slideLayout11.xml"/></Relationships>
</file>

<file path=ppt/slides/_rels/slide26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63.xml"/><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64.xml"/><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65.xml"/><Relationship Id="rId1" Type="http://schemas.openxmlformats.org/officeDocument/2006/relationships/slideLayout" Target="../slideLayouts/slideLayout9.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67.xml"/><Relationship Id="rId1" Type="http://schemas.openxmlformats.org/officeDocument/2006/relationships/slideLayout" Target="../slideLayouts/slideLayout11.xml"/></Relationships>
</file>

<file path=ppt/slides/_rels/slide26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68.xml"/><Relationship Id="rId1" Type="http://schemas.openxmlformats.org/officeDocument/2006/relationships/slideLayout" Target="../slideLayouts/slideLayout11.xml"/></Relationships>
</file>

<file path=ppt/slides/_rels/slide26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6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7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70.xml"/><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71.xml"/><Relationship Id="rId1" Type="http://schemas.openxmlformats.org/officeDocument/2006/relationships/slideLayout" Target="../slideLayouts/slideLayout9.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73.xml"/><Relationship Id="rId1" Type="http://schemas.openxmlformats.org/officeDocument/2006/relationships/slideLayout" Target="../slideLayouts/slideLayout11.xml"/></Relationships>
</file>

<file path=ppt/slides/_rels/slide27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74.xml"/><Relationship Id="rId1" Type="http://schemas.openxmlformats.org/officeDocument/2006/relationships/slideLayout" Target="../slideLayouts/slideLayout11.xml"/></Relationships>
</file>

<file path=ppt/slides/_rels/slide27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75.xml"/><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76.xml"/><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77.xml"/><Relationship Id="rId1" Type="http://schemas.openxmlformats.org/officeDocument/2006/relationships/slideLayout" Target="../slideLayouts/slideLayout9.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7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8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80.xml"/><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81.xml"/><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82.xml"/><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83.xml"/><Relationship Id="rId1" Type="http://schemas.openxmlformats.org/officeDocument/2006/relationships/slideLayout" Target="../slideLayouts/slideLayout9.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85.xml"/><Relationship Id="rId1" Type="http://schemas.openxmlformats.org/officeDocument/2006/relationships/slideLayout" Target="../slideLayouts/slideLayout11.xml"/></Relationships>
</file>

<file path=ppt/slides/_rels/slide28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86.xml"/><Relationship Id="rId1" Type="http://schemas.openxmlformats.org/officeDocument/2006/relationships/slideLayout" Target="../slideLayouts/slideLayout11.xml"/></Relationships>
</file>

<file path=ppt/slides/_rels/slide28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87.xml"/><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88.xml"/><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8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91.xml"/><Relationship Id="rId1" Type="http://schemas.openxmlformats.org/officeDocument/2006/relationships/slideLayout" Target="../slideLayouts/slideLayout11.xml"/></Relationships>
</file>

<file path=ppt/slides/_rels/slide29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92.xml"/><Relationship Id="rId1" Type="http://schemas.openxmlformats.org/officeDocument/2006/relationships/slideLayout" Target="../slideLayouts/slideLayout11.xml"/></Relationships>
</file>

<file path=ppt/slides/_rels/slide29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93.xml"/><Relationship Id="rId1" Type="http://schemas.openxmlformats.org/officeDocument/2006/relationships/slideLayout" Target="../slideLayouts/slideLayout11.xml"/></Relationships>
</file>

<file path=ppt/slides/_rels/slide294.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94.xml"/><Relationship Id="rId1" Type="http://schemas.openxmlformats.org/officeDocument/2006/relationships/slideLayout" Target="../slideLayouts/slideLayout13.xml"/></Relationships>
</file>

<file path=ppt/slides/_rels/slide29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95.xml"/><Relationship Id="rId1" Type="http://schemas.openxmlformats.org/officeDocument/2006/relationships/slideLayout" Target="../slideLayouts/slideLayout9.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97.xml"/><Relationship Id="rId1" Type="http://schemas.openxmlformats.org/officeDocument/2006/relationships/slideLayout" Target="../slideLayouts/slideLayout11.xml"/></Relationships>
</file>

<file path=ppt/slides/_rels/slide29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98.xml"/><Relationship Id="rId1" Type="http://schemas.openxmlformats.org/officeDocument/2006/relationships/slideLayout" Target="../slideLayouts/slideLayout11.xml"/></Relationships>
</file>

<file path=ppt/slides/_rels/slide29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9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0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300.xml"/><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301.xml"/><Relationship Id="rId1" Type="http://schemas.openxmlformats.org/officeDocument/2006/relationships/slideLayout" Target="../slideLayouts/slideLayout9.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03.xml"/><Relationship Id="rId1" Type="http://schemas.openxmlformats.org/officeDocument/2006/relationships/slideLayout" Target="../slideLayouts/slideLayout11.xml"/></Relationships>
</file>

<file path=ppt/slides/_rels/slide30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304.xml"/><Relationship Id="rId1" Type="http://schemas.openxmlformats.org/officeDocument/2006/relationships/slideLayout" Target="../slideLayouts/slideLayout11.xml"/></Relationships>
</file>

<file path=ppt/slides/_rels/slide30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305.xml"/><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306.xml"/><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307.xml"/><Relationship Id="rId1" Type="http://schemas.openxmlformats.org/officeDocument/2006/relationships/slideLayout" Target="../slideLayouts/slideLayout9.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30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31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310.xml"/><Relationship Id="rId1" Type="http://schemas.openxmlformats.org/officeDocument/2006/relationships/slideLayout" Target="../slideLayouts/slideLayout11.xml"/></Relationships>
</file>

<file path=ppt/slides/_rels/slide31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311.xml"/><Relationship Id="rId1" Type="http://schemas.openxmlformats.org/officeDocument/2006/relationships/slideLayout" Target="../slideLayouts/slideLayout11.xml"/></Relationships>
</file>

<file path=ppt/slides/_rels/slide312.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312.xml"/><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313.xml"/><Relationship Id="rId1" Type="http://schemas.openxmlformats.org/officeDocument/2006/relationships/slideLayout" Target="../slideLayouts/slideLayout9.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15.xml"/><Relationship Id="rId1" Type="http://schemas.openxmlformats.org/officeDocument/2006/relationships/slideLayout" Target="../slideLayouts/slideLayout11.xml"/></Relationships>
</file>

<file path=ppt/slides/_rels/slide31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316.xml"/><Relationship Id="rId1" Type="http://schemas.openxmlformats.org/officeDocument/2006/relationships/slideLayout" Target="../slideLayouts/slideLayout11.xml"/></Relationships>
</file>

<file path=ppt/slides/_rels/slide31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317.xml"/><Relationship Id="rId1" Type="http://schemas.openxmlformats.org/officeDocument/2006/relationships/slideLayout" Target="../slideLayouts/slideLayout11.xml"/></Relationships>
</file>

<file path=ppt/slides/_rels/slide31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318.xml"/><Relationship Id="rId1" Type="http://schemas.openxmlformats.org/officeDocument/2006/relationships/slideLayout" Target="../slideLayouts/slideLayout13.xml"/></Relationships>
</file>

<file path=ppt/slides/_rels/slide31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1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321.xml"/><Relationship Id="rId1" Type="http://schemas.openxmlformats.org/officeDocument/2006/relationships/slideLayout" Target="../slideLayouts/slideLayout11.xml"/></Relationships>
</file>

<file path=ppt/slides/_rels/slide32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322.xml"/><Relationship Id="rId1" Type="http://schemas.openxmlformats.org/officeDocument/2006/relationships/slideLayout" Target="../slideLayouts/slideLayout11.xml"/></Relationships>
</file>

<file path=ppt/slides/_rels/slide32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323.xml"/><Relationship Id="rId1" Type="http://schemas.openxmlformats.org/officeDocument/2006/relationships/slideLayout" Target="../slideLayouts/slideLayout11.xml"/></Relationships>
</file>

<file path=ppt/slides/_rels/slide32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24.xml"/><Relationship Id="rId1" Type="http://schemas.openxmlformats.org/officeDocument/2006/relationships/slideLayout" Target="../slideLayouts/slideLayout13.xml"/></Relationships>
</file>

<file path=ppt/slides/_rels/slide32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325.xml"/><Relationship Id="rId1" Type="http://schemas.openxmlformats.org/officeDocument/2006/relationships/slideLayout" Target="../slideLayouts/slideLayout9.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27.xml"/><Relationship Id="rId1" Type="http://schemas.openxmlformats.org/officeDocument/2006/relationships/slideLayout" Target="../slideLayouts/slideLayout11.xml"/></Relationships>
</file>

<file path=ppt/slides/_rels/slide32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28.xml"/><Relationship Id="rId1" Type="http://schemas.openxmlformats.org/officeDocument/2006/relationships/slideLayout" Target="../slideLayouts/slideLayout11.xml"/></Relationships>
</file>

<file path=ppt/slides/_rels/slide329.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3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3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330.xml"/><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331.xml"/><Relationship Id="rId1" Type="http://schemas.openxmlformats.org/officeDocument/2006/relationships/slideLayout" Target="../slideLayouts/slideLayout9.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333.xml"/><Relationship Id="rId1" Type="http://schemas.openxmlformats.org/officeDocument/2006/relationships/slideLayout" Target="../slideLayouts/slideLayout11.xml"/></Relationships>
</file>

<file path=ppt/slides/_rels/slide334.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334.xml"/><Relationship Id="rId1" Type="http://schemas.openxmlformats.org/officeDocument/2006/relationships/slideLayout" Target="../slideLayouts/slideLayout11.xml"/></Relationships>
</file>

<file path=ppt/slides/_rels/slide335.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335.xml"/><Relationship Id="rId1" Type="http://schemas.openxmlformats.org/officeDocument/2006/relationships/slideLayout" Target="../slideLayouts/slideLayout11.xml"/></Relationships>
</file>

<file path=ppt/slides/_rels/slide336.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336.xml"/><Relationship Id="rId1" Type="http://schemas.openxmlformats.org/officeDocument/2006/relationships/slideLayout" Target="../slideLayouts/slideLayout13.xml"/></Relationships>
</file>

<file path=ppt/slides/_rels/slide337.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337.xml"/><Relationship Id="rId1" Type="http://schemas.openxmlformats.org/officeDocument/2006/relationships/slideLayout" Target="../slideLayouts/slideLayout9.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3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4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340.xml"/><Relationship Id="rId1" Type="http://schemas.openxmlformats.org/officeDocument/2006/relationships/slideLayout" Target="../slideLayouts/slideLayout11.xml"/></Relationships>
</file>

<file path=ppt/slides/_rels/slide34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341.xml"/><Relationship Id="rId1" Type="http://schemas.openxmlformats.org/officeDocument/2006/relationships/slideLayout" Target="../slideLayouts/slideLayout11.xml"/></Relationships>
</file>

<file path=ppt/slides/_rels/slide342.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342.xml"/><Relationship Id="rId1" Type="http://schemas.openxmlformats.org/officeDocument/2006/relationships/slideLayout" Target="../slideLayouts/slideLayout13.xml"/></Relationships>
</file>

<file path=ppt/slides/_rels/slide343.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343.xml"/><Relationship Id="rId1" Type="http://schemas.openxmlformats.org/officeDocument/2006/relationships/slideLayout" Target="../slideLayouts/slideLayout9.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345.xml"/><Relationship Id="rId1" Type="http://schemas.openxmlformats.org/officeDocument/2006/relationships/slideLayout" Target="../slideLayouts/slideLayout11.xml"/></Relationships>
</file>

<file path=ppt/slides/_rels/slide346.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346.xml"/><Relationship Id="rId1" Type="http://schemas.openxmlformats.org/officeDocument/2006/relationships/slideLayout" Target="../slideLayouts/slideLayout11.xml"/></Relationships>
</file>

<file path=ppt/slides/_rels/slide347.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347.xml"/><Relationship Id="rId1" Type="http://schemas.openxmlformats.org/officeDocument/2006/relationships/slideLayout" Target="../slideLayouts/slideLayout11.xml"/></Relationships>
</file>

<file path=ppt/slides/_rels/slide34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348.xml"/><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34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7F9F"/>
        </a:solidFill>
        <a:effectLst/>
      </p:bgPr>
    </p:bg>
    <p:spTree>
      <p:nvGrpSpPr>
        <p:cNvPr id="1" name="Shape 111"/>
        <p:cNvGrpSpPr/>
        <p:nvPr/>
      </p:nvGrpSpPr>
      <p:grpSpPr>
        <a:xfrm>
          <a:off x="0" y="0"/>
          <a:ext cx="0" cy="0"/>
          <a:chOff x="0" y="0"/>
          <a:chExt cx="0" cy="0"/>
        </a:xfrm>
      </p:grpSpPr>
      <p:sp>
        <p:nvSpPr>
          <p:cNvPr id="112" name="Google Shape;112;p19"/>
          <p:cNvSpPr/>
          <p:nvPr/>
        </p:nvSpPr>
        <p:spPr>
          <a:xfrm>
            <a:off x="0" y="5134200"/>
            <a:ext cx="12192000" cy="172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a:blip r:embed="rId3">
            <a:alphaModFix/>
          </a:blip>
          <a:stretch>
            <a:fillRect/>
          </a:stretch>
        </p:blipFill>
        <p:spPr>
          <a:xfrm>
            <a:off x="4987192" y="5721638"/>
            <a:ext cx="2011068" cy="549000"/>
          </a:xfrm>
          <a:prstGeom prst="rect">
            <a:avLst/>
          </a:prstGeom>
          <a:noFill/>
          <a:ln>
            <a:noFill/>
          </a:ln>
        </p:spPr>
      </p:pic>
      <p:pic>
        <p:nvPicPr>
          <p:cNvPr id="114" name="Google Shape;114;p19"/>
          <p:cNvPicPr preferRelativeResize="0"/>
          <p:nvPr/>
        </p:nvPicPr>
        <p:blipFill>
          <a:blip r:embed="rId4">
            <a:alphaModFix/>
          </a:blip>
          <a:stretch>
            <a:fillRect/>
          </a:stretch>
        </p:blipFill>
        <p:spPr>
          <a:xfrm>
            <a:off x="1991737" y="5560817"/>
            <a:ext cx="881595" cy="870569"/>
          </a:xfrm>
          <a:prstGeom prst="rect">
            <a:avLst/>
          </a:prstGeom>
          <a:noFill/>
          <a:ln>
            <a:noFill/>
          </a:ln>
        </p:spPr>
      </p:pic>
      <p:pic>
        <p:nvPicPr>
          <p:cNvPr id="115" name="Google Shape;115;p19"/>
          <p:cNvPicPr preferRelativeResize="0"/>
          <p:nvPr/>
        </p:nvPicPr>
        <p:blipFill>
          <a:blip r:embed="rId5">
            <a:alphaModFix/>
          </a:blip>
          <a:stretch>
            <a:fillRect/>
          </a:stretch>
        </p:blipFill>
        <p:spPr>
          <a:xfrm>
            <a:off x="8812542" y="5641250"/>
            <a:ext cx="1904166" cy="709766"/>
          </a:xfrm>
          <a:prstGeom prst="rect">
            <a:avLst/>
          </a:prstGeom>
          <a:noFill/>
          <a:ln>
            <a:noFill/>
          </a:ln>
        </p:spPr>
      </p:pic>
      <p:sp>
        <p:nvSpPr>
          <p:cNvPr id="116" name="Google Shape;116;p19"/>
          <p:cNvSpPr txBox="1"/>
          <p:nvPr/>
        </p:nvSpPr>
        <p:spPr>
          <a:xfrm>
            <a:off x="684725" y="551225"/>
            <a:ext cx="51927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0" b="1">
                <a:solidFill>
                  <a:schemeClr val="lt1"/>
                </a:solidFill>
                <a:latin typeface="Montserrat"/>
                <a:ea typeface="Montserrat"/>
                <a:cs typeface="Montserrat"/>
                <a:sym typeface="Montserrat"/>
              </a:rPr>
              <a:t>2021</a:t>
            </a:r>
            <a:endParaRPr sz="15000" b="1">
              <a:solidFill>
                <a:schemeClr val="lt1"/>
              </a:solidFill>
              <a:latin typeface="Montserrat"/>
              <a:ea typeface="Montserrat"/>
              <a:cs typeface="Montserrat"/>
              <a:sym typeface="Montserrat"/>
            </a:endParaRPr>
          </a:p>
        </p:txBody>
      </p:sp>
      <p:sp>
        <p:nvSpPr>
          <p:cNvPr id="117" name="Google Shape;117;p19"/>
          <p:cNvSpPr txBox="1"/>
          <p:nvPr/>
        </p:nvSpPr>
        <p:spPr>
          <a:xfrm>
            <a:off x="5332925" y="936125"/>
            <a:ext cx="65358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0" b="1">
                <a:solidFill>
                  <a:schemeClr val="lt1"/>
                </a:solidFill>
                <a:latin typeface="Montserrat"/>
                <a:ea typeface="Montserrat"/>
                <a:cs typeface="Montserrat"/>
                <a:sym typeface="Montserrat"/>
              </a:rPr>
              <a:t>State of Computer Science Education</a:t>
            </a:r>
            <a:endParaRPr sz="5000" b="1">
              <a:solidFill>
                <a:schemeClr val="lt1"/>
              </a:solidFill>
              <a:latin typeface="Montserrat"/>
              <a:ea typeface="Montserrat"/>
              <a:cs typeface="Montserrat"/>
              <a:sym typeface="Montserrat"/>
            </a:endParaRPr>
          </a:p>
        </p:txBody>
      </p:sp>
      <p:sp>
        <p:nvSpPr>
          <p:cNvPr id="118" name="Google Shape;118;p19"/>
          <p:cNvSpPr txBox="1"/>
          <p:nvPr/>
        </p:nvSpPr>
        <p:spPr>
          <a:xfrm>
            <a:off x="0" y="2608625"/>
            <a:ext cx="121920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000">
                <a:solidFill>
                  <a:schemeClr val="lt1"/>
                </a:solidFill>
                <a:latin typeface="Montserrat"/>
                <a:ea typeface="Montserrat"/>
                <a:cs typeface="Montserrat"/>
                <a:sym typeface="Montserrat"/>
              </a:rPr>
              <a:t>Accelerating Action</a:t>
            </a:r>
            <a:endParaRPr sz="5000">
              <a:solidFill>
                <a:schemeClr val="lt1"/>
              </a:solidFill>
              <a:latin typeface="Montserrat"/>
              <a:ea typeface="Montserrat"/>
              <a:cs typeface="Montserrat"/>
              <a:sym typeface="Montserrat"/>
            </a:endParaRPr>
          </a:p>
          <a:p>
            <a:pPr marL="0" lvl="0" indent="0" algn="ctr" rtl="0">
              <a:spcBef>
                <a:spcPts val="0"/>
              </a:spcBef>
              <a:spcAft>
                <a:spcPts val="0"/>
              </a:spcAft>
              <a:buNone/>
            </a:pPr>
            <a:r>
              <a:rPr lang="en-US" sz="5000">
                <a:solidFill>
                  <a:schemeClr val="lt1"/>
                </a:solidFill>
                <a:latin typeface="Montserrat"/>
                <a:ea typeface="Montserrat"/>
                <a:cs typeface="Montserrat"/>
                <a:sym typeface="Montserrat"/>
              </a:rPr>
              <a:t>Through Advocacy</a:t>
            </a:r>
            <a:endParaRPr sz="50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539400" y="374904"/>
            <a:ext cx="11113200" cy="867600"/>
          </a:xfrm>
          <a:prstGeom prst="rect">
            <a:avLst/>
          </a:prstGeom>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lt1"/>
                </a:solidFill>
                <a:latin typeface="Montserrat"/>
                <a:ea typeface="Montserrat"/>
                <a:cs typeface="Montserrat"/>
                <a:sym typeface="Montserrat"/>
              </a:rPr>
              <a:t>Disparities in Access</a:t>
            </a:r>
            <a:endParaRPr b="1">
              <a:solidFill>
                <a:schemeClr val="lt1"/>
              </a:solidFill>
              <a:latin typeface="Montserrat"/>
              <a:ea typeface="Montserrat"/>
              <a:cs typeface="Montserrat"/>
              <a:sym typeface="Montserrat"/>
            </a:endParaRPr>
          </a:p>
        </p:txBody>
      </p:sp>
      <p:pic>
        <p:nvPicPr>
          <p:cNvPr id="190" name="Google Shape;190;p28" descr="A picture containing diagram&#10;&#10;Description automatically generated"/>
          <p:cNvPicPr preferRelativeResize="0"/>
          <p:nvPr/>
        </p:nvPicPr>
        <p:blipFill rotWithShape="1">
          <a:blip r:embed="rId3">
            <a:alphaModFix/>
          </a:blip>
          <a:srcRect r="8248"/>
          <a:stretch/>
        </p:blipFill>
        <p:spPr>
          <a:xfrm>
            <a:off x="364600" y="2365153"/>
            <a:ext cx="5571806" cy="3428140"/>
          </a:xfrm>
          <a:prstGeom prst="rect">
            <a:avLst/>
          </a:prstGeom>
          <a:noFill/>
          <a:ln>
            <a:noFill/>
          </a:ln>
        </p:spPr>
      </p:pic>
      <p:pic>
        <p:nvPicPr>
          <p:cNvPr id="191" name="Google Shape;191;p28" descr="A picture containing diagram&#10;&#10;Description automatically generated"/>
          <p:cNvPicPr preferRelativeResize="0"/>
          <p:nvPr/>
        </p:nvPicPr>
        <p:blipFill rotWithShape="1">
          <a:blip r:embed="rId4">
            <a:alphaModFix/>
          </a:blip>
          <a:srcRect r="8248"/>
          <a:stretch/>
        </p:blipFill>
        <p:spPr>
          <a:xfrm>
            <a:off x="6255594" y="2365150"/>
            <a:ext cx="5571806" cy="3428140"/>
          </a:xfrm>
          <a:prstGeom prst="rect">
            <a:avLst/>
          </a:prstGeom>
          <a:noFill/>
          <a:ln>
            <a:noFill/>
          </a:ln>
        </p:spPr>
      </p:pic>
      <p:sp>
        <p:nvSpPr>
          <p:cNvPr id="192" name="Google Shape;192;p28"/>
          <p:cNvSpPr/>
          <p:nvPr/>
        </p:nvSpPr>
        <p:spPr>
          <a:xfrm>
            <a:off x="364550" y="5934050"/>
            <a:ext cx="5571900" cy="4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txBox="1"/>
          <p:nvPr/>
        </p:nvSpPr>
        <p:spPr>
          <a:xfrm>
            <a:off x="734525" y="5981572"/>
            <a:ext cx="48318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Montserrat"/>
                <a:ea typeface="Montserrat"/>
                <a:cs typeface="Montserrat"/>
                <a:sym typeface="Montserrat"/>
              </a:rPr>
              <a:t>Geography</a:t>
            </a:r>
            <a:endParaRPr sz="1900" b="1">
              <a:latin typeface="Montserrat"/>
              <a:ea typeface="Montserrat"/>
              <a:cs typeface="Montserrat"/>
              <a:sym typeface="Montserrat"/>
            </a:endParaRPr>
          </a:p>
        </p:txBody>
      </p:sp>
      <p:sp>
        <p:nvSpPr>
          <p:cNvPr id="194" name="Google Shape;194;p28"/>
          <p:cNvSpPr/>
          <p:nvPr/>
        </p:nvSpPr>
        <p:spPr>
          <a:xfrm>
            <a:off x="6255550" y="5934050"/>
            <a:ext cx="5571900" cy="4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txBox="1"/>
          <p:nvPr/>
        </p:nvSpPr>
        <p:spPr>
          <a:xfrm>
            <a:off x="6625600" y="5981572"/>
            <a:ext cx="48318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latin typeface="Montserrat"/>
                <a:ea typeface="Montserrat"/>
                <a:cs typeface="Montserrat"/>
                <a:sym typeface="Montserrat"/>
              </a:rPr>
              <a:t>Percentage of FRL in the School</a:t>
            </a:r>
            <a:endParaRPr sz="1900" b="1">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18"/>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Florida</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1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Florida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776" name="Google Shape;776;p119" descr="Chart&#10;&#10;Description automatically generated"/>
          <p:cNvPicPr preferRelativeResize="0"/>
          <p:nvPr/>
        </p:nvPicPr>
        <p:blipFill rotWithShape="1">
          <a:blip r:embed="rId3">
            <a:alphaModFix/>
          </a:blip>
          <a:srcRect r="8966"/>
          <a:stretch/>
        </p:blipFill>
        <p:spPr>
          <a:xfrm>
            <a:off x="5303526" y="1371600"/>
            <a:ext cx="6547103" cy="4515973"/>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120" descr="Chart&#10;&#10;Description automatically generated with medium confidence"/>
          <p:cNvPicPr preferRelativeResize="0"/>
          <p:nvPr/>
        </p:nvPicPr>
        <p:blipFill rotWithShape="1">
          <a:blip r:embed="rId3">
            <a:alphaModFix/>
          </a:blip>
          <a:srcRect r="8966"/>
          <a:stretch/>
        </p:blipFill>
        <p:spPr>
          <a:xfrm>
            <a:off x="5303520" y="1371600"/>
            <a:ext cx="6547103" cy="4069080"/>
          </a:xfrm>
          <a:prstGeom prst="rect">
            <a:avLst/>
          </a:prstGeom>
          <a:noFill/>
          <a:ln>
            <a:noFill/>
          </a:ln>
        </p:spPr>
      </p:pic>
      <p:sp>
        <p:nvSpPr>
          <p:cNvPr id="782" name="Google Shape;782;p12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Florida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p121" descr="Chart&#10;&#10;Description automatically generated"/>
          <p:cNvPicPr preferRelativeResize="0"/>
          <p:nvPr/>
        </p:nvPicPr>
        <p:blipFill rotWithShape="1">
          <a:blip r:embed="rId3">
            <a:alphaModFix/>
          </a:blip>
          <a:srcRect r="8950"/>
          <a:stretch/>
        </p:blipFill>
        <p:spPr>
          <a:xfrm>
            <a:off x="5303520" y="1371600"/>
            <a:ext cx="6547103" cy="4069080"/>
          </a:xfrm>
          <a:prstGeom prst="rect">
            <a:avLst/>
          </a:prstGeom>
          <a:noFill/>
          <a:ln>
            <a:noFill/>
          </a:ln>
        </p:spPr>
      </p:pic>
      <p:sp>
        <p:nvSpPr>
          <p:cNvPr id="788" name="Google Shape;788;p12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Florida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22"/>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Florida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pic>
        <p:nvPicPr>
          <p:cNvPr id="794" name="Google Shape;794;p122" descr="Graphical user interface&#10;&#10;Description automatically generated with low confidence"/>
          <p:cNvPicPr preferRelativeResize="0"/>
          <p:nvPr/>
        </p:nvPicPr>
        <p:blipFill rotWithShape="1">
          <a:blip r:embed="rId3">
            <a:alphaModFix/>
          </a:blip>
          <a:srcRect r="61078"/>
          <a:stretch/>
        </p:blipFill>
        <p:spPr>
          <a:xfrm>
            <a:off x="5486400" y="-457200"/>
            <a:ext cx="6148077" cy="731520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799" name="Google Shape;799;p123" descr="Chart&#10;&#10;Description automatically generated"/>
          <p:cNvPicPr preferRelativeResize="0"/>
          <p:nvPr/>
        </p:nvPicPr>
        <p:blipFill rotWithShape="1">
          <a:blip r:embed="rId3">
            <a:alphaModFix/>
          </a:blip>
          <a:srcRect/>
          <a:stretch/>
        </p:blipFill>
        <p:spPr>
          <a:xfrm>
            <a:off x="1737360" y="2286000"/>
            <a:ext cx="8647481" cy="4480559"/>
          </a:xfrm>
          <a:prstGeom prst="rect">
            <a:avLst/>
          </a:prstGeom>
          <a:noFill/>
          <a:ln>
            <a:noFill/>
          </a:ln>
        </p:spPr>
      </p:pic>
      <p:sp>
        <p:nvSpPr>
          <p:cNvPr id="800" name="Google Shape;800;p123"/>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Florida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24"/>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Georgia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2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Georgia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811" name="Google Shape;811;p125" descr="A picture containing chart&#10;&#10;Description automatically generated"/>
          <p:cNvPicPr preferRelativeResize="0"/>
          <p:nvPr/>
        </p:nvPicPr>
        <p:blipFill rotWithShape="1">
          <a:blip r:embed="rId3">
            <a:alphaModFix/>
          </a:blip>
          <a:srcRect r="8950"/>
          <a:stretch/>
        </p:blipFill>
        <p:spPr>
          <a:xfrm>
            <a:off x="5303526" y="1371600"/>
            <a:ext cx="6547103" cy="45149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26" descr="Chart&#10;&#10;Description automatically generated"/>
          <p:cNvPicPr preferRelativeResize="0"/>
          <p:nvPr/>
        </p:nvPicPr>
        <p:blipFill rotWithShape="1">
          <a:blip r:embed="rId3">
            <a:alphaModFix/>
          </a:blip>
          <a:srcRect r="8950"/>
          <a:stretch/>
        </p:blipFill>
        <p:spPr>
          <a:xfrm>
            <a:off x="5303520" y="1371600"/>
            <a:ext cx="6547103" cy="4069080"/>
          </a:xfrm>
          <a:prstGeom prst="rect">
            <a:avLst/>
          </a:prstGeom>
          <a:noFill/>
          <a:ln>
            <a:noFill/>
          </a:ln>
        </p:spPr>
      </p:pic>
      <p:sp>
        <p:nvSpPr>
          <p:cNvPr id="817" name="Google Shape;817;p12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Georgia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pic>
        <p:nvPicPr>
          <p:cNvPr id="822" name="Google Shape;822;p127" descr="Chart, bar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823" name="Google Shape;823;p12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Georgia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539400" y="374904"/>
            <a:ext cx="11113200" cy="867600"/>
          </a:xfrm>
          <a:prstGeom prst="rect">
            <a:avLst/>
          </a:prstGeom>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lt1"/>
                </a:solidFill>
                <a:latin typeface="Montserrat"/>
                <a:ea typeface="Montserrat"/>
                <a:cs typeface="Montserrat"/>
                <a:sym typeface="Montserrat"/>
              </a:rPr>
              <a:t>Disparities in Access</a:t>
            </a:r>
            <a:endParaRPr b="1">
              <a:solidFill>
                <a:schemeClr val="lt1"/>
              </a:solidFill>
              <a:latin typeface="Montserrat"/>
              <a:ea typeface="Montserrat"/>
              <a:cs typeface="Montserrat"/>
              <a:sym typeface="Montserrat"/>
            </a:endParaRPr>
          </a:p>
        </p:txBody>
      </p:sp>
      <p:pic>
        <p:nvPicPr>
          <p:cNvPr id="201" name="Google Shape;201;p29"/>
          <p:cNvPicPr preferRelativeResize="0"/>
          <p:nvPr/>
        </p:nvPicPr>
        <p:blipFill>
          <a:blip r:embed="rId3">
            <a:alphaModFix/>
          </a:blip>
          <a:stretch>
            <a:fillRect/>
          </a:stretch>
        </p:blipFill>
        <p:spPr>
          <a:xfrm>
            <a:off x="880200" y="2274150"/>
            <a:ext cx="10431601" cy="431932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Google Shape;828;p128" descr="Graphical user interface&#10;&#10;Description automatically generated"/>
          <p:cNvPicPr preferRelativeResize="0"/>
          <p:nvPr/>
        </p:nvPicPr>
        <p:blipFill rotWithShape="1">
          <a:blip r:embed="rId3">
            <a:alphaModFix/>
          </a:blip>
          <a:srcRect r="60853"/>
          <a:stretch/>
        </p:blipFill>
        <p:spPr>
          <a:xfrm>
            <a:off x="5486400" y="-457200"/>
            <a:ext cx="6191704" cy="7315201"/>
          </a:xfrm>
          <a:prstGeom prst="rect">
            <a:avLst/>
          </a:prstGeom>
          <a:noFill/>
          <a:ln>
            <a:noFill/>
          </a:ln>
        </p:spPr>
      </p:pic>
      <p:sp>
        <p:nvSpPr>
          <p:cNvPr id="829" name="Google Shape;829;p128"/>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Georgia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pic>
        <p:nvPicPr>
          <p:cNvPr id="834" name="Google Shape;834;p129" descr="Chart&#10;&#10;Description automatically generated"/>
          <p:cNvPicPr preferRelativeResize="0"/>
          <p:nvPr/>
        </p:nvPicPr>
        <p:blipFill rotWithShape="1">
          <a:blip r:embed="rId3">
            <a:alphaModFix/>
          </a:blip>
          <a:srcRect/>
          <a:stretch/>
        </p:blipFill>
        <p:spPr>
          <a:xfrm>
            <a:off x="1737360" y="2286000"/>
            <a:ext cx="8643746" cy="4480561"/>
          </a:xfrm>
          <a:prstGeom prst="rect">
            <a:avLst/>
          </a:prstGeom>
          <a:noFill/>
          <a:ln>
            <a:noFill/>
          </a:ln>
        </p:spPr>
      </p:pic>
      <p:sp>
        <p:nvSpPr>
          <p:cNvPr id="835" name="Google Shape;835;p129"/>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Georgia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30"/>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Hawaii</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3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Hawaii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846" name="Google Shape;846;p131" descr="A picture containing chart&#10;&#10;Description automatically generated"/>
          <p:cNvPicPr preferRelativeResize="0"/>
          <p:nvPr/>
        </p:nvPicPr>
        <p:blipFill rotWithShape="1">
          <a:blip r:embed="rId3">
            <a:alphaModFix/>
          </a:blip>
          <a:srcRect r="8941" b="-150"/>
          <a:stretch/>
        </p:blipFill>
        <p:spPr>
          <a:xfrm>
            <a:off x="5303525" y="1371600"/>
            <a:ext cx="6547103" cy="45197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132" descr="A picture containing bar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852" name="Google Shape;852;p13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Hawaii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pic>
        <p:nvPicPr>
          <p:cNvPr id="857" name="Google Shape;857;p133" descr="Bar chart&#10;&#10;Description automatically generated with medium confidence"/>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858" name="Google Shape;858;p13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Hawaii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34"/>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Hawaii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pic>
        <p:nvPicPr>
          <p:cNvPr id="864" name="Google Shape;864;p134" descr="Chart&#10;&#10;Description automatically generated"/>
          <p:cNvPicPr preferRelativeResize="0"/>
          <p:nvPr/>
        </p:nvPicPr>
        <p:blipFill rotWithShape="1">
          <a:blip r:embed="rId3">
            <a:alphaModFix/>
          </a:blip>
          <a:srcRect r="56567"/>
          <a:stretch/>
        </p:blipFill>
        <p:spPr>
          <a:xfrm>
            <a:off x="5393521" y="-118875"/>
            <a:ext cx="6437756" cy="68579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pic>
        <p:nvPicPr>
          <p:cNvPr id="869" name="Google Shape;869;p135" descr="Chart&#10;&#10;Description automatically generated"/>
          <p:cNvPicPr preferRelativeResize="0"/>
          <p:nvPr/>
        </p:nvPicPr>
        <p:blipFill rotWithShape="1">
          <a:blip r:embed="rId3">
            <a:alphaModFix/>
          </a:blip>
          <a:srcRect/>
          <a:stretch/>
        </p:blipFill>
        <p:spPr>
          <a:xfrm>
            <a:off x="1737360" y="2286000"/>
            <a:ext cx="8613878" cy="4480560"/>
          </a:xfrm>
          <a:prstGeom prst="rect">
            <a:avLst/>
          </a:prstGeom>
          <a:noFill/>
          <a:ln>
            <a:noFill/>
          </a:ln>
        </p:spPr>
      </p:pic>
      <p:sp>
        <p:nvSpPr>
          <p:cNvPr id="870" name="Google Shape;870;p135"/>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Hawaii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36"/>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Idaho</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3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Idaho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881" name="Google Shape;881;p137" descr="Chart, bar chart&#10;&#10;Description automatically generated"/>
          <p:cNvPicPr preferRelativeResize="0"/>
          <p:nvPr/>
        </p:nvPicPr>
        <p:blipFill rotWithShape="1">
          <a:blip r:embed="rId3">
            <a:alphaModFix/>
          </a:blip>
          <a:srcRect r="16170"/>
          <a:stretch/>
        </p:blipFill>
        <p:spPr>
          <a:xfrm>
            <a:off x="5303525" y="1371600"/>
            <a:ext cx="6547103" cy="4535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0"/>
          <p:cNvPicPr preferRelativeResize="0"/>
          <p:nvPr/>
        </p:nvPicPr>
        <p:blipFill>
          <a:blip r:embed="rId3">
            <a:alphaModFix/>
          </a:blip>
          <a:stretch>
            <a:fillRect/>
          </a:stretch>
        </p:blipFill>
        <p:spPr>
          <a:xfrm>
            <a:off x="5366776" y="227225"/>
            <a:ext cx="6500752" cy="6403552"/>
          </a:xfrm>
          <a:prstGeom prst="rect">
            <a:avLst/>
          </a:prstGeom>
          <a:noFill/>
          <a:ln>
            <a:noFill/>
          </a:ln>
        </p:spPr>
      </p:pic>
      <p:sp>
        <p:nvSpPr>
          <p:cNvPr id="207" name="Google Shape;207;p30"/>
          <p:cNvSpPr txBox="1">
            <a:spLocks noGrp="1"/>
          </p:cNvSpPr>
          <p:nvPr>
            <p:ph type="title"/>
          </p:nvPr>
        </p:nvSpPr>
        <p:spPr>
          <a:xfrm>
            <a:off x="388613" y="671133"/>
            <a:ext cx="4136700" cy="54501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b="0"/>
              <a:t>For the first time ever, we know </a:t>
            </a:r>
            <a:r>
              <a:rPr lang="en-US"/>
              <a:t>how many students enrolled </a:t>
            </a:r>
            <a:r>
              <a:rPr lang="en-US" b="0"/>
              <a:t>in foundational computer science</a:t>
            </a:r>
            <a:endParaRPr b="0"/>
          </a:p>
        </p:txBody>
      </p:sp>
      <p:sp>
        <p:nvSpPr>
          <p:cNvPr id="208" name="Google Shape;208;p30"/>
          <p:cNvSpPr txBox="1"/>
          <p:nvPr/>
        </p:nvSpPr>
        <p:spPr>
          <a:xfrm>
            <a:off x="6548799" y="2243850"/>
            <a:ext cx="4136700" cy="237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600" b="1">
                <a:latin typeface="Montserrat"/>
                <a:ea typeface="Montserrat"/>
                <a:cs typeface="Montserrat"/>
                <a:sym typeface="Montserrat"/>
              </a:rPr>
              <a:t>4.7%</a:t>
            </a:r>
            <a:r>
              <a:rPr lang="en-US" sz="2600">
                <a:latin typeface="Montserrat"/>
                <a:ea typeface="Montserrat"/>
                <a:cs typeface="Montserrat"/>
                <a:sym typeface="Montserrat"/>
              </a:rPr>
              <a:t> </a:t>
            </a:r>
            <a:endParaRPr sz="2600">
              <a:latin typeface="Montserrat"/>
              <a:ea typeface="Montserrat"/>
              <a:cs typeface="Montserrat"/>
              <a:sym typeface="Montserrat"/>
            </a:endParaRPr>
          </a:p>
          <a:p>
            <a:pPr marL="0" lvl="0" indent="0" algn="ctr" rtl="0">
              <a:spcBef>
                <a:spcPts val="0"/>
              </a:spcBef>
              <a:spcAft>
                <a:spcPts val="0"/>
              </a:spcAft>
              <a:buNone/>
            </a:pPr>
            <a:r>
              <a:rPr lang="en-US" sz="3200">
                <a:latin typeface="Montserrat"/>
                <a:ea typeface="Montserrat"/>
                <a:cs typeface="Montserrat"/>
                <a:sym typeface="Montserrat"/>
              </a:rPr>
              <a:t>of U.S. high school students </a:t>
            </a:r>
            <a:r>
              <a:rPr lang="en-US" sz="3200" b="1">
                <a:latin typeface="Montserrat"/>
                <a:ea typeface="Montserrat"/>
                <a:cs typeface="Montserrat"/>
                <a:sym typeface="Montserrat"/>
              </a:rPr>
              <a:t>enrolled in CS</a:t>
            </a:r>
            <a:endParaRPr sz="3200" b="1">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138" descr="A picture containing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887" name="Google Shape;887;p13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Idaho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pic>
        <p:nvPicPr>
          <p:cNvPr id="892" name="Google Shape;892;p139" descr="A picture containing chart&#10;&#10;Description automatically generated"/>
          <p:cNvPicPr preferRelativeResize="0"/>
          <p:nvPr/>
        </p:nvPicPr>
        <p:blipFill rotWithShape="1">
          <a:blip r:embed="rId3">
            <a:alphaModFix/>
          </a:blip>
          <a:srcRect r="8950"/>
          <a:stretch/>
        </p:blipFill>
        <p:spPr>
          <a:xfrm>
            <a:off x="5303520" y="1371600"/>
            <a:ext cx="6547103" cy="4069080"/>
          </a:xfrm>
          <a:prstGeom prst="rect">
            <a:avLst/>
          </a:prstGeom>
          <a:noFill/>
          <a:ln>
            <a:noFill/>
          </a:ln>
        </p:spPr>
      </p:pic>
      <p:sp>
        <p:nvSpPr>
          <p:cNvPr id="893" name="Google Shape;893;p13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Idaho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pic>
        <p:nvPicPr>
          <p:cNvPr id="898" name="Google Shape;898;p140" descr="Chart&#10;&#10;Description automatically generated"/>
          <p:cNvPicPr preferRelativeResize="0"/>
          <p:nvPr/>
        </p:nvPicPr>
        <p:blipFill rotWithShape="1">
          <a:blip r:embed="rId3">
            <a:alphaModFix/>
          </a:blip>
          <a:srcRect r="55438"/>
          <a:stretch/>
        </p:blipFill>
        <p:spPr>
          <a:xfrm>
            <a:off x="5394960" y="-118872"/>
            <a:ext cx="6603273" cy="6857999"/>
          </a:xfrm>
          <a:prstGeom prst="rect">
            <a:avLst/>
          </a:prstGeom>
          <a:noFill/>
          <a:ln>
            <a:noFill/>
          </a:ln>
        </p:spPr>
      </p:pic>
      <p:sp>
        <p:nvSpPr>
          <p:cNvPr id="899" name="Google Shape;899;p140"/>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Idaho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pic>
        <p:nvPicPr>
          <p:cNvPr id="904" name="Google Shape;904;p141" descr="Graphical user interface, text, application&#10;&#10;Description automatically generated"/>
          <p:cNvPicPr preferRelativeResize="0"/>
          <p:nvPr/>
        </p:nvPicPr>
        <p:blipFill rotWithShape="1">
          <a:blip r:embed="rId3">
            <a:alphaModFix/>
          </a:blip>
          <a:srcRect/>
          <a:stretch/>
        </p:blipFill>
        <p:spPr>
          <a:xfrm>
            <a:off x="1737360" y="2286000"/>
            <a:ext cx="8804300" cy="4480560"/>
          </a:xfrm>
          <a:prstGeom prst="rect">
            <a:avLst/>
          </a:prstGeom>
          <a:noFill/>
          <a:ln>
            <a:noFill/>
          </a:ln>
        </p:spPr>
      </p:pic>
      <p:sp>
        <p:nvSpPr>
          <p:cNvPr id="905" name="Google Shape;905;p141"/>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Idaho Enrollment in High School </a:t>
            </a:r>
            <a:endParaRPr/>
          </a:p>
          <a:p>
            <a:pPr marL="0" lvl="0" indent="0" algn="ctr" rtl="0">
              <a:spcBef>
                <a:spcPts val="0"/>
              </a:spcBef>
              <a:spcAft>
                <a:spcPts val="0"/>
              </a:spcAft>
              <a:buClr>
                <a:schemeClr val="dk1"/>
              </a:buClr>
              <a:buSzPts val="990"/>
              <a:buFont typeface="Arial"/>
              <a:buNone/>
            </a:pPr>
            <a:r>
              <a:rPr lang="en-US"/>
              <a:t>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42"/>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Illinois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4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Illinois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916" name="Google Shape;916;p143" descr="Chart, bar chart&#10;&#10;Description automatically generated"/>
          <p:cNvPicPr preferRelativeResize="0"/>
          <p:nvPr/>
        </p:nvPicPr>
        <p:blipFill rotWithShape="1">
          <a:blip r:embed="rId3">
            <a:alphaModFix/>
          </a:blip>
          <a:srcRect r="8941"/>
          <a:stretch/>
        </p:blipFill>
        <p:spPr>
          <a:xfrm>
            <a:off x="5303525" y="1371600"/>
            <a:ext cx="6547103" cy="451500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Google Shape;921;p144" descr="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922" name="Google Shape;922;p14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Illinois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27" name="Google Shape;927;p145" descr="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928" name="Google Shape;928;p14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Illinois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pic>
        <p:nvPicPr>
          <p:cNvPr id="933" name="Google Shape;933;p146" descr="Chart&#10;&#10;Description automatically generated"/>
          <p:cNvPicPr preferRelativeResize="0"/>
          <p:nvPr/>
        </p:nvPicPr>
        <p:blipFill rotWithShape="1">
          <a:blip r:embed="rId3">
            <a:alphaModFix/>
          </a:blip>
          <a:srcRect/>
          <a:stretch/>
        </p:blipFill>
        <p:spPr>
          <a:xfrm>
            <a:off x="1737360" y="2286000"/>
            <a:ext cx="8714690" cy="4480560"/>
          </a:xfrm>
          <a:prstGeom prst="rect">
            <a:avLst/>
          </a:prstGeom>
          <a:noFill/>
          <a:ln>
            <a:noFill/>
          </a:ln>
        </p:spPr>
      </p:pic>
      <p:sp>
        <p:nvSpPr>
          <p:cNvPr id="934" name="Google Shape;934;p146"/>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Illinois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47"/>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Indiana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388613" y="671133"/>
            <a:ext cx="4136700" cy="5450100"/>
          </a:xfrm>
          <a:prstGeom prst="rect">
            <a:avLst/>
          </a:prstGeom>
          <a:ln>
            <a:noFill/>
          </a:ln>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sz="3550"/>
              <a:t>There are still gaps in student representation in courses</a:t>
            </a:r>
            <a:endParaRPr sz="3550"/>
          </a:p>
          <a:p>
            <a:pPr marL="0" lvl="0" indent="0" algn="l" rtl="0">
              <a:spcBef>
                <a:spcPts val="0"/>
              </a:spcBef>
              <a:spcAft>
                <a:spcPts val="0"/>
              </a:spcAft>
              <a:buNone/>
            </a:pPr>
            <a:endParaRPr/>
          </a:p>
          <a:p>
            <a:pPr marL="0" lvl="0" indent="0" algn="l" rtl="0">
              <a:spcBef>
                <a:spcPts val="0"/>
              </a:spcBef>
              <a:spcAft>
                <a:spcPts val="0"/>
              </a:spcAft>
              <a:buNone/>
            </a:pPr>
            <a:r>
              <a:rPr lang="en-US" sz="2650" b="0">
                <a:solidFill>
                  <a:schemeClr val="lt1"/>
                </a:solidFill>
              </a:rPr>
              <a:t>English language learners, students with disabilities, and economically disadvantaged students are underrepresented in computer science compared to their state populations.</a:t>
            </a:r>
            <a:endParaRPr sz="2650" b="0">
              <a:solidFill>
                <a:schemeClr val="lt1"/>
              </a:solidFill>
            </a:endParaRPr>
          </a:p>
        </p:txBody>
      </p:sp>
      <p:pic>
        <p:nvPicPr>
          <p:cNvPr id="214" name="Google Shape;214;p31" descr="Chart&#10;&#10;Description automatically generated"/>
          <p:cNvPicPr preferRelativeResize="0"/>
          <p:nvPr/>
        </p:nvPicPr>
        <p:blipFill rotWithShape="1">
          <a:blip r:embed="rId3">
            <a:alphaModFix/>
          </a:blip>
          <a:srcRect/>
          <a:stretch/>
        </p:blipFill>
        <p:spPr>
          <a:xfrm>
            <a:off x="5420675" y="703950"/>
            <a:ext cx="6461800" cy="545009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4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Indiana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945" name="Google Shape;945;p148" descr="A picture containing chart&#10;&#10;Description automatically generated"/>
          <p:cNvPicPr preferRelativeResize="0"/>
          <p:nvPr/>
        </p:nvPicPr>
        <p:blipFill rotWithShape="1">
          <a:blip r:embed="rId3">
            <a:alphaModFix/>
          </a:blip>
          <a:srcRect r="8941"/>
          <a:stretch/>
        </p:blipFill>
        <p:spPr>
          <a:xfrm>
            <a:off x="5303526" y="1371600"/>
            <a:ext cx="6547103" cy="451499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pic>
        <p:nvPicPr>
          <p:cNvPr id="950" name="Google Shape;950;p149" descr="Chart, bar chart&#10;&#10;Description automatically generated"/>
          <p:cNvPicPr preferRelativeResize="0"/>
          <p:nvPr/>
        </p:nvPicPr>
        <p:blipFill rotWithShape="1">
          <a:blip r:embed="rId3">
            <a:alphaModFix/>
          </a:blip>
          <a:srcRect r="8941"/>
          <a:stretch/>
        </p:blipFill>
        <p:spPr>
          <a:xfrm>
            <a:off x="5262620" y="1394463"/>
            <a:ext cx="6547103" cy="4069080"/>
          </a:xfrm>
          <a:prstGeom prst="rect">
            <a:avLst/>
          </a:prstGeom>
          <a:noFill/>
          <a:ln>
            <a:noFill/>
          </a:ln>
        </p:spPr>
      </p:pic>
      <p:sp>
        <p:nvSpPr>
          <p:cNvPr id="951" name="Google Shape;951;p14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Indiana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pic>
        <p:nvPicPr>
          <p:cNvPr id="956" name="Google Shape;956;p150" descr="Chart, bar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957" name="Google Shape;957;p15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Indiana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pic>
        <p:nvPicPr>
          <p:cNvPr id="962" name="Google Shape;962;p151" descr="Graphical user interface&#10;&#10;Description automatically generated"/>
          <p:cNvPicPr preferRelativeResize="0"/>
          <p:nvPr/>
        </p:nvPicPr>
        <p:blipFill rotWithShape="1">
          <a:blip r:embed="rId3">
            <a:alphaModFix/>
          </a:blip>
          <a:srcRect r="61078"/>
          <a:stretch/>
        </p:blipFill>
        <p:spPr>
          <a:xfrm>
            <a:off x="5486400" y="-457200"/>
            <a:ext cx="6166740" cy="7315201"/>
          </a:xfrm>
          <a:prstGeom prst="rect">
            <a:avLst/>
          </a:prstGeom>
          <a:noFill/>
          <a:ln>
            <a:noFill/>
          </a:ln>
        </p:spPr>
      </p:pic>
      <p:sp>
        <p:nvSpPr>
          <p:cNvPr id="963" name="Google Shape;963;p151"/>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Indiana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Google Shape;968;p152" descr="Graphical user interface, text, application&#10;&#10;Description automatically generated"/>
          <p:cNvPicPr preferRelativeResize="0"/>
          <p:nvPr/>
        </p:nvPicPr>
        <p:blipFill rotWithShape="1">
          <a:blip r:embed="rId3">
            <a:alphaModFix/>
          </a:blip>
          <a:srcRect/>
          <a:stretch/>
        </p:blipFill>
        <p:spPr>
          <a:xfrm>
            <a:off x="1737360" y="2286000"/>
            <a:ext cx="8613878" cy="4480560"/>
          </a:xfrm>
          <a:prstGeom prst="rect">
            <a:avLst/>
          </a:prstGeom>
          <a:noFill/>
          <a:ln>
            <a:noFill/>
          </a:ln>
        </p:spPr>
      </p:pic>
      <p:sp>
        <p:nvSpPr>
          <p:cNvPr id="969" name="Google Shape;969;p152"/>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Indiana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53"/>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Iowa</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5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Iowa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980" name="Google Shape;980;p154" descr="A picture containing graphical user interface&#10;&#10;Description automatically generated"/>
          <p:cNvPicPr preferRelativeResize="0"/>
          <p:nvPr/>
        </p:nvPicPr>
        <p:blipFill rotWithShape="1">
          <a:blip r:embed="rId3">
            <a:alphaModFix/>
          </a:blip>
          <a:srcRect r="8842"/>
          <a:stretch/>
        </p:blipFill>
        <p:spPr>
          <a:xfrm>
            <a:off x="5303526" y="1371600"/>
            <a:ext cx="6556249" cy="4515973"/>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985" name="Google Shape;985;p155" descr="A picture containing bar chart&#10;&#10;Description automatically generated"/>
          <p:cNvPicPr preferRelativeResize="0"/>
          <p:nvPr/>
        </p:nvPicPr>
        <p:blipFill rotWithShape="1">
          <a:blip r:embed="rId3">
            <a:alphaModFix/>
          </a:blip>
          <a:srcRect r="8842"/>
          <a:stretch/>
        </p:blipFill>
        <p:spPr>
          <a:xfrm>
            <a:off x="5303520" y="1371600"/>
            <a:ext cx="6556249" cy="4069080"/>
          </a:xfrm>
          <a:prstGeom prst="rect">
            <a:avLst/>
          </a:prstGeom>
          <a:noFill/>
          <a:ln>
            <a:noFill/>
          </a:ln>
        </p:spPr>
      </p:pic>
      <p:sp>
        <p:nvSpPr>
          <p:cNvPr id="986" name="Google Shape;986;p15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Iowa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pic>
        <p:nvPicPr>
          <p:cNvPr id="991" name="Google Shape;991;p156" descr="Chart&#10;&#10;Description automatically generated"/>
          <p:cNvPicPr preferRelativeResize="0"/>
          <p:nvPr/>
        </p:nvPicPr>
        <p:blipFill rotWithShape="1">
          <a:blip r:embed="rId3">
            <a:alphaModFix/>
          </a:blip>
          <a:srcRect r="8842"/>
          <a:stretch/>
        </p:blipFill>
        <p:spPr>
          <a:xfrm>
            <a:off x="5303520" y="1371600"/>
            <a:ext cx="6556249" cy="4069080"/>
          </a:xfrm>
          <a:prstGeom prst="rect">
            <a:avLst/>
          </a:prstGeom>
          <a:noFill/>
          <a:ln>
            <a:noFill/>
          </a:ln>
        </p:spPr>
      </p:pic>
      <p:sp>
        <p:nvSpPr>
          <p:cNvPr id="992" name="Google Shape;992;p15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Iowa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997" name="Google Shape;997;p157" descr="Graphical user interface&#10;&#10;Description automatically generated"/>
          <p:cNvPicPr preferRelativeResize="0"/>
          <p:nvPr/>
        </p:nvPicPr>
        <p:blipFill rotWithShape="1">
          <a:blip r:embed="rId3">
            <a:alphaModFix/>
          </a:blip>
          <a:srcRect r="60853"/>
          <a:stretch/>
        </p:blipFill>
        <p:spPr>
          <a:xfrm>
            <a:off x="5486400" y="-457200"/>
            <a:ext cx="6191704" cy="7315201"/>
          </a:xfrm>
          <a:prstGeom prst="rect">
            <a:avLst/>
          </a:prstGeom>
          <a:noFill/>
          <a:ln>
            <a:noFill/>
          </a:ln>
        </p:spPr>
      </p:pic>
      <p:sp>
        <p:nvSpPr>
          <p:cNvPr id="998" name="Google Shape;998;p157"/>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Iowa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539400" y="374904"/>
            <a:ext cx="11113200" cy="867600"/>
          </a:xfrm>
          <a:prstGeom prst="rect">
            <a:avLst/>
          </a:prstGeom>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90"/>
              <a:buNone/>
            </a:pPr>
            <a:r>
              <a:rPr lang="en-US" b="1">
                <a:solidFill>
                  <a:schemeClr val="lt1"/>
                </a:solidFill>
                <a:latin typeface="Montserrat"/>
                <a:ea typeface="Montserrat"/>
                <a:cs typeface="Montserrat"/>
                <a:sym typeface="Montserrat"/>
              </a:rPr>
              <a:t>Hispanic/Latinx </a:t>
            </a:r>
            <a:r>
              <a:rPr lang="en-US"/>
              <a:t>S</a:t>
            </a:r>
            <a:r>
              <a:rPr lang="en-US" b="1">
                <a:solidFill>
                  <a:schemeClr val="lt1"/>
                </a:solidFill>
                <a:latin typeface="Montserrat"/>
                <a:ea typeface="Montserrat"/>
                <a:cs typeface="Montserrat"/>
                <a:sym typeface="Montserrat"/>
              </a:rPr>
              <a:t>tudents </a:t>
            </a:r>
            <a:r>
              <a:rPr lang="en-US"/>
              <a:t>A</a:t>
            </a:r>
            <a:r>
              <a:rPr lang="en-US" b="1">
                <a:solidFill>
                  <a:schemeClr val="lt1"/>
                </a:solidFill>
                <a:latin typeface="Montserrat"/>
                <a:ea typeface="Montserrat"/>
                <a:cs typeface="Montserrat"/>
                <a:sym typeface="Montserrat"/>
              </a:rPr>
              <a:t>re </a:t>
            </a:r>
            <a:r>
              <a:rPr lang="en-US"/>
              <a:t>U</a:t>
            </a:r>
            <a:r>
              <a:rPr lang="en-US" b="1">
                <a:solidFill>
                  <a:schemeClr val="lt1"/>
                </a:solidFill>
                <a:latin typeface="Montserrat"/>
                <a:ea typeface="Montserrat"/>
                <a:cs typeface="Montserrat"/>
                <a:sym typeface="Montserrat"/>
              </a:rPr>
              <a:t>nderrepresented </a:t>
            </a:r>
            <a:endParaRPr b="1">
              <a:solidFill>
                <a:schemeClr val="lt1"/>
              </a:solidFill>
              <a:latin typeface="Montserrat"/>
              <a:ea typeface="Montserrat"/>
              <a:cs typeface="Montserrat"/>
              <a:sym typeface="Montserrat"/>
            </a:endParaRPr>
          </a:p>
        </p:txBody>
      </p:sp>
      <p:pic>
        <p:nvPicPr>
          <p:cNvPr id="220" name="Google Shape;220;p32" descr="Chart&#10;&#10;Description automatically generated"/>
          <p:cNvPicPr preferRelativeResize="0"/>
          <p:nvPr/>
        </p:nvPicPr>
        <p:blipFill rotWithShape="1">
          <a:blip r:embed="rId3">
            <a:alphaModFix/>
          </a:blip>
          <a:srcRect/>
          <a:stretch/>
        </p:blipFill>
        <p:spPr>
          <a:xfrm>
            <a:off x="1655275" y="2305550"/>
            <a:ext cx="8881452" cy="4552449"/>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pic>
        <p:nvPicPr>
          <p:cNvPr id="1003" name="Google Shape;1003;p158" descr="Graphical user interface, text&#10;&#10;Description automatically generated"/>
          <p:cNvPicPr preferRelativeResize="0"/>
          <p:nvPr/>
        </p:nvPicPr>
        <p:blipFill rotWithShape="1">
          <a:blip r:embed="rId3">
            <a:alphaModFix/>
          </a:blip>
          <a:srcRect/>
          <a:stretch/>
        </p:blipFill>
        <p:spPr>
          <a:xfrm>
            <a:off x="1737360" y="2286000"/>
            <a:ext cx="8725892" cy="4480560"/>
          </a:xfrm>
          <a:prstGeom prst="rect">
            <a:avLst/>
          </a:prstGeom>
          <a:noFill/>
          <a:ln>
            <a:noFill/>
          </a:ln>
        </p:spPr>
      </p:pic>
      <p:sp>
        <p:nvSpPr>
          <p:cNvPr id="1004" name="Google Shape;1004;p158"/>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Iowa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59"/>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Kansas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6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Kansas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015" name="Google Shape;1015;p160" descr="Chart&#10;&#10;Description automatically generated"/>
          <p:cNvPicPr preferRelativeResize="0"/>
          <p:nvPr/>
        </p:nvPicPr>
        <p:blipFill rotWithShape="1">
          <a:blip r:embed="rId3">
            <a:alphaModFix/>
          </a:blip>
          <a:srcRect r="8883"/>
          <a:stretch/>
        </p:blipFill>
        <p:spPr>
          <a:xfrm>
            <a:off x="5303526" y="1371600"/>
            <a:ext cx="6556249" cy="4517714"/>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pic>
        <p:nvPicPr>
          <p:cNvPr id="1020" name="Google Shape;1020;p161" descr="Chart&#10;&#10;Description automatically generated"/>
          <p:cNvPicPr preferRelativeResize="0"/>
          <p:nvPr/>
        </p:nvPicPr>
        <p:blipFill rotWithShape="1">
          <a:blip r:embed="rId3">
            <a:alphaModFix/>
          </a:blip>
          <a:srcRect r="8883"/>
          <a:stretch/>
        </p:blipFill>
        <p:spPr>
          <a:xfrm>
            <a:off x="5303520" y="1371600"/>
            <a:ext cx="6556249" cy="4069080"/>
          </a:xfrm>
          <a:prstGeom prst="rect">
            <a:avLst/>
          </a:prstGeom>
          <a:noFill/>
          <a:ln>
            <a:noFill/>
          </a:ln>
        </p:spPr>
      </p:pic>
      <p:sp>
        <p:nvSpPr>
          <p:cNvPr id="1021" name="Google Shape;1021;p16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Kansas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162" descr="A picture containing graphical user interface&#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027" name="Google Shape;1027;p16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Kansas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63"/>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Kansas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pic>
        <p:nvPicPr>
          <p:cNvPr id="1033" name="Google Shape;1033;p163"/>
          <p:cNvPicPr preferRelativeResize="0"/>
          <p:nvPr/>
        </p:nvPicPr>
        <p:blipFill rotWithShape="1">
          <a:blip r:embed="rId3">
            <a:alphaModFix/>
          </a:blip>
          <a:srcRect r="57443"/>
          <a:stretch/>
        </p:blipFill>
        <p:spPr>
          <a:xfrm>
            <a:off x="5394960" y="-118872"/>
            <a:ext cx="6300218" cy="685799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164" descr="Graphical user interface, text&#10;&#10;Description automatically generated with medium confidence"/>
          <p:cNvPicPr preferRelativeResize="0"/>
          <p:nvPr/>
        </p:nvPicPr>
        <p:blipFill rotWithShape="1">
          <a:blip r:embed="rId3">
            <a:alphaModFix/>
          </a:blip>
          <a:srcRect/>
          <a:stretch/>
        </p:blipFill>
        <p:spPr>
          <a:xfrm>
            <a:off x="1737360" y="2286000"/>
            <a:ext cx="8647481" cy="4480561"/>
          </a:xfrm>
          <a:prstGeom prst="rect">
            <a:avLst/>
          </a:prstGeom>
          <a:noFill/>
          <a:ln>
            <a:noFill/>
          </a:ln>
        </p:spPr>
      </p:pic>
      <p:sp>
        <p:nvSpPr>
          <p:cNvPr id="1039" name="Google Shape;1039;p164"/>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Kansas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65"/>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Kentucky</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1049" name="Google Shape;1049;p166" descr="Chart&#10;&#10;Description automatically generated with low confidence"/>
          <p:cNvPicPr preferRelativeResize="0"/>
          <p:nvPr/>
        </p:nvPicPr>
        <p:blipFill rotWithShape="1">
          <a:blip r:embed="rId3">
            <a:alphaModFix/>
          </a:blip>
          <a:srcRect r="8900"/>
          <a:stretch/>
        </p:blipFill>
        <p:spPr>
          <a:xfrm>
            <a:off x="5303520" y="1371600"/>
            <a:ext cx="6556249" cy="4519093"/>
          </a:xfrm>
          <a:prstGeom prst="rect">
            <a:avLst/>
          </a:prstGeom>
          <a:noFill/>
          <a:ln>
            <a:noFill/>
          </a:ln>
        </p:spPr>
      </p:pic>
      <p:sp>
        <p:nvSpPr>
          <p:cNvPr id="1050" name="Google Shape;1050;p16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Kentucky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55" name="Google Shape;1055;p167" descr="A picture containing chart&#10;&#10;Description automatically generated"/>
          <p:cNvPicPr preferRelativeResize="0"/>
          <p:nvPr/>
        </p:nvPicPr>
        <p:blipFill rotWithShape="1">
          <a:blip r:embed="rId3">
            <a:alphaModFix/>
          </a:blip>
          <a:srcRect r="8883"/>
          <a:stretch/>
        </p:blipFill>
        <p:spPr>
          <a:xfrm>
            <a:off x="5303520" y="1371600"/>
            <a:ext cx="6556249" cy="4069080"/>
          </a:xfrm>
          <a:prstGeom prst="rect">
            <a:avLst/>
          </a:prstGeom>
          <a:noFill/>
          <a:ln>
            <a:noFill/>
          </a:ln>
        </p:spPr>
      </p:pic>
      <p:sp>
        <p:nvSpPr>
          <p:cNvPr id="1056" name="Google Shape;1056;p16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Kentucky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a:off x="388613" y="671133"/>
            <a:ext cx="4136700" cy="54501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sz="3200" b="1">
                <a:solidFill>
                  <a:schemeClr val="lt1"/>
                </a:solidFill>
                <a:latin typeface="Montserrat"/>
                <a:ea typeface="Montserrat"/>
                <a:cs typeface="Montserrat"/>
                <a:sym typeface="Montserrat"/>
              </a:rPr>
              <a:t>Elementary computer science classes have gender parity</a:t>
            </a:r>
            <a:endParaRPr sz="3200" b="1">
              <a:solidFill>
                <a:schemeClr val="lt1"/>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sz="2400" b="0"/>
              <a:t>49% of students enrolled are female, compared to 31% female students in high school computer science</a:t>
            </a:r>
            <a:endParaRPr/>
          </a:p>
        </p:txBody>
      </p:sp>
      <p:pic>
        <p:nvPicPr>
          <p:cNvPr id="226" name="Google Shape;226;p33"/>
          <p:cNvPicPr preferRelativeResize="0"/>
          <p:nvPr/>
        </p:nvPicPr>
        <p:blipFill>
          <a:blip r:embed="rId3">
            <a:alphaModFix/>
          </a:blip>
          <a:stretch>
            <a:fillRect/>
          </a:stretch>
        </p:blipFill>
        <p:spPr>
          <a:xfrm>
            <a:off x="5321925" y="671125"/>
            <a:ext cx="6411882" cy="5450099"/>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pic>
        <p:nvPicPr>
          <p:cNvPr id="1061" name="Google Shape;1061;p168" descr="Chart&#10;&#10;Description automatically generated with medium confidence"/>
          <p:cNvPicPr preferRelativeResize="0"/>
          <p:nvPr/>
        </p:nvPicPr>
        <p:blipFill rotWithShape="1">
          <a:blip r:embed="rId3">
            <a:alphaModFix/>
          </a:blip>
          <a:srcRect r="8883"/>
          <a:stretch/>
        </p:blipFill>
        <p:spPr>
          <a:xfrm>
            <a:off x="5303520" y="1371600"/>
            <a:ext cx="6556249" cy="4069080"/>
          </a:xfrm>
          <a:prstGeom prst="rect">
            <a:avLst/>
          </a:prstGeom>
          <a:noFill/>
          <a:ln>
            <a:noFill/>
          </a:ln>
        </p:spPr>
      </p:pic>
      <p:sp>
        <p:nvSpPr>
          <p:cNvPr id="1062" name="Google Shape;1062;p16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Kentucky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pic>
        <p:nvPicPr>
          <p:cNvPr id="1067" name="Google Shape;1067;p169" descr="Graphical user interface&#10;&#10;Description automatically generated"/>
          <p:cNvPicPr preferRelativeResize="0"/>
          <p:nvPr/>
        </p:nvPicPr>
        <p:blipFill rotWithShape="1">
          <a:blip r:embed="rId3">
            <a:alphaModFix/>
          </a:blip>
          <a:srcRect r="58549"/>
          <a:stretch/>
        </p:blipFill>
        <p:spPr>
          <a:xfrm>
            <a:off x="5486400" y="-457200"/>
            <a:ext cx="6565390" cy="7315201"/>
          </a:xfrm>
          <a:prstGeom prst="rect">
            <a:avLst/>
          </a:prstGeom>
          <a:noFill/>
          <a:ln>
            <a:noFill/>
          </a:ln>
        </p:spPr>
      </p:pic>
      <p:sp>
        <p:nvSpPr>
          <p:cNvPr id="1068" name="Google Shape;1068;p169"/>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Kentucky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pic>
        <p:nvPicPr>
          <p:cNvPr id="1073" name="Google Shape;1073;p170" descr="Graphical user interface, text, application&#10;&#10;Description automatically generated"/>
          <p:cNvPicPr preferRelativeResize="0"/>
          <p:nvPr/>
        </p:nvPicPr>
        <p:blipFill rotWithShape="1">
          <a:blip r:embed="rId3">
            <a:alphaModFix/>
          </a:blip>
          <a:srcRect/>
          <a:stretch/>
        </p:blipFill>
        <p:spPr>
          <a:xfrm>
            <a:off x="1737360" y="2286000"/>
            <a:ext cx="8647481" cy="4480561"/>
          </a:xfrm>
          <a:prstGeom prst="rect">
            <a:avLst/>
          </a:prstGeom>
          <a:noFill/>
          <a:ln>
            <a:noFill/>
          </a:ln>
        </p:spPr>
      </p:pic>
      <p:sp>
        <p:nvSpPr>
          <p:cNvPr id="1074" name="Google Shape;1074;p170"/>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Kentucky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71"/>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Louisiana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pic>
        <p:nvPicPr>
          <p:cNvPr id="1084" name="Google Shape;1084;p172" descr="Chart&#10;&#10;Description automatically generated with medium confidence"/>
          <p:cNvPicPr preferRelativeResize="0"/>
          <p:nvPr/>
        </p:nvPicPr>
        <p:blipFill rotWithShape="1">
          <a:blip r:embed="rId3">
            <a:alphaModFix/>
          </a:blip>
          <a:srcRect r="8900"/>
          <a:stretch/>
        </p:blipFill>
        <p:spPr>
          <a:xfrm>
            <a:off x="5303520" y="1371600"/>
            <a:ext cx="6556249" cy="4523406"/>
          </a:xfrm>
          <a:prstGeom prst="rect">
            <a:avLst/>
          </a:prstGeom>
          <a:noFill/>
          <a:ln>
            <a:noFill/>
          </a:ln>
        </p:spPr>
      </p:pic>
      <p:sp>
        <p:nvSpPr>
          <p:cNvPr id="1085" name="Google Shape;1085;p17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Louisiana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pic>
        <p:nvPicPr>
          <p:cNvPr id="1090" name="Google Shape;1090;p173" descr="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091" name="Google Shape;1091;p17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Louisiana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7" name="Google Shape;1097;p17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Louisiana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pic>
        <p:nvPicPr>
          <p:cNvPr id="6" name="Picture 5">
            <a:extLst>
              <a:ext uri="{FF2B5EF4-FFF2-40B4-BE49-F238E27FC236}">
                <a16:creationId xmlns:a16="http://schemas.microsoft.com/office/drawing/2014/main" id="{C57D6479-C35D-4A04-B70A-023F261C08CA}"/>
              </a:ext>
            </a:extLst>
          </p:cNvPr>
          <p:cNvPicPr>
            <a:picLocks noChangeAspect="1"/>
          </p:cNvPicPr>
          <p:nvPr/>
        </p:nvPicPr>
        <p:blipFill rotWithShape="1">
          <a:blip r:embed="rId3"/>
          <a:srcRect l="1832"/>
          <a:stretch/>
        </p:blipFill>
        <p:spPr>
          <a:xfrm>
            <a:off x="5274365" y="1133890"/>
            <a:ext cx="6850903" cy="450491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pic>
        <p:nvPicPr>
          <p:cNvPr id="1102" name="Google Shape;1102;p175" descr="Chart&#10;&#10;Description automatically generated"/>
          <p:cNvPicPr preferRelativeResize="0"/>
          <p:nvPr/>
        </p:nvPicPr>
        <p:blipFill rotWithShape="1">
          <a:blip r:embed="rId3">
            <a:alphaModFix/>
          </a:blip>
          <a:srcRect r="56007"/>
          <a:stretch/>
        </p:blipFill>
        <p:spPr>
          <a:xfrm>
            <a:off x="5394960" y="-118872"/>
            <a:ext cx="6534697" cy="6857999"/>
          </a:xfrm>
          <a:prstGeom prst="rect">
            <a:avLst/>
          </a:prstGeom>
          <a:noFill/>
          <a:ln>
            <a:noFill/>
          </a:ln>
        </p:spPr>
      </p:pic>
      <p:sp>
        <p:nvSpPr>
          <p:cNvPr id="1103" name="Google Shape;1103;p175"/>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Louisiana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pic>
        <p:nvPicPr>
          <p:cNvPr id="1108" name="Google Shape;1108;p176" descr="Text&#10;&#10;Description automatically generated"/>
          <p:cNvPicPr preferRelativeResize="0"/>
          <p:nvPr/>
        </p:nvPicPr>
        <p:blipFill rotWithShape="1">
          <a:blip r:embed="rId3">
            <a:alphaModFix/>
          </a:blip>
          <a:srcRect/>
          <a:stretch/>
        </p:blipFill>
        <p:spPr>
          <a:xfrm>
            <a:off x="1737360" y="2286000"/>
            <a:ext cx="8647481" cy="4480561"/>
          </a:xfrm>
          <a:prstGeom prst="rect">
            <a:avLst/>
          </a:prstGeom>
          <a:noFill/>
          <a:ln>
            <a:noFill/>
          </a:ln>
        </p:spPr>
      </p:pic>
      <p:sp>
        <p:nvSpPr>
          <p:cNvPr id="1109" name="Google Shape;1109;p176"/>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Louisiana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77"/>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Maine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Adoption of computer science</a:t>
            </a:r>
            <a:r>
              <a:rPr lang="en-US" b="0"/>
              <a:t> </a:t>
            </a:r>
            <a:r>
              <a:rPr lang="en-US"/>
              <a:t>policies is correlated </a:t>
            </a:r>
            <a:r>
              <a:rPr lang="en-US" b="0"/>
              <a:t>with the percentage of high schools offering computer science</a:t>
            </a:r>
            <a:endParaRPr b="0"/>
          </a:p>
        </p:txBody>
      </p:sp>
      <p:pic>
        <p:nvPicPr>
          <p:cNvPr id="232" name="Google Shape;232;p34"/>
          <p:cNvPicPr preferRelativeResize="0"/>
          <p:nvPr/>
        </p:nvPicPr>
        <p:blipFill rotWithShape="1">
          <a:blip r:embed="rId3">
            <a:alphaModFix/>
          </a:blip>
          <a:srcRect l="6041"/>
          <a:stretch/>
        </p:blipFill>
        <p:spPr>
          <a:xfrm>
            <a:off x="5370300" y="785762"/>
            <a:ext cx="6477126" cy="52864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pic>
        <p:nvPicPr>
          <p:cNvPr id="1119" name="Google Shape;1119;p178" descr="Chart&#10;&#10;Description automatically generated"/>
          <p:cNvPicPr preferRelativeResize="0"/>
          <p:nvPr/>
        </p:nvPicPr>
        <p:blipFill rotWithShape="1">
          <a:blip r:embed="rId3">
            <a:alphaModFix/>
          </a:blip>
          <a:srcRect r="8900"/>
          <a:stretch/>
        </p:blipFill>
        <p:spPr>
          <a:xfrm>
            <a:off x="5303520" y="1371600"/>
            <a:ext cx="6556249" cy="4543967"/>
          </a:xfrm>
          <a:prstGeom prst="rect">
            <a:avLst/>
          </a:prstGeom>
          <a:noFill/>
          <a:ln>
            <a:noFill/>
          </a:ln>
        </p:spPr>
      </p:pic>
      <p:sp>
        <p:nvSpPr>
          <p:cNvPr id="1120" name="Google Shape;1120;p17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Maine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pic>
        <p:nvPicPr>
          <p:cNvPr id="1125" name="Google Shape;1125;p179" descr="Diagram&#10;&#10;Description automatically generated"/>
          <p:cNvPicPr preferRelativeResize="0"/>
          <p:nvPr/>
        </p:nvPicPr>
        <p:blipFill rotWithShape="1">
          <a:blip r:embed="rId3">
            <a:alphaModFix/>
          </a:blip>
          <a:srcRect r="8900"/>
          <a:stretch/>
        </p:blipFill>
        <p:spPr>
          <a:xfrm>
            <a:off x="5303520" y="1371600"/>
            <a:ext cx="6547103" cy="4069080"/>
          </a:xfrm>
          <a:prstGeom prst="rect">
            <a:avLst/>
          </a:prstGeom>
          <a:noFill/>
          <a:ln>
            <a:noFill/>
          </a:ln>
        </p:spPr>
      </p:pic>
      <p:sp>
        <p:nvSpPr>
          <p:cNvPr id="1126" name="Google Shape;1126;p17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Maine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8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Maine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pic>
        <p:nvPicPr>
          <p:cNvPr id="1132" name="Google Shape;1132;p180"/>
          <p:cNvPicPr preferRelativeResize="0"/>
          <p:nvPr/>
        </p:nvPicPr>
        <p:blipFill rotWithShape="1">
          <a:blip r:embed="rId3">
            <a:alphaModFix/>
          </a:blip>
          <a:srcRect r="8842"/>
          <a:stretch/>
        </p:blipFill>
        <p:spPr>
          <a:xfrm>
            <a:off x="5303520" y="1371600"/>
            <a:ext cx="6556249" cy="406908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pic>
        <p:nvPicPr>
          <p:cNvPr id="1137" name="Google Shape;1137;p181" descr="Chart, bar chart&#10;&#10;Description automatically generated"/>
          <p:cNvPicPr preferRelativeResize="0"/>
          <p:nvPr/>
        </p:nvPicPr>
        <p:blipFill rotWithShape="1">
          <a:blip r:embed="rId3">
            <a:alphaModFix/>
          </a:blip>
          <a:srcRect/>
          <a:stretch/>
        </p:blipFill>
        <p:spPr>
          <a:xfrm>
            <a:off x="5303520" y="1143000"/>
            <a:ext cx="6724680" cy="4663440"/>
          </a:xfrm>
          <a:prstGeom prst="rect">
            <a:avLst/>
          </a:prstGeom>
          <a:noFill/>
          <a:ln>
            <a:noFill/>
          </a:ln>
        </p:spPr>
      </p:pic>
      <p:sp>
        <p:nvSpPr>
          <p:cNvPr id="1138" name="Google Shape;1138;p181"/>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Maine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p182" descr="Graphical user interface, text&#10;&#10;Description automatically generated"/>
          <p:cNvPicPr preferRelativeResize="0"/>
          <p:nvPr/>
        </p:nvPicPr>
        <p:blipFill rotWithShape="1">
          <a:blip r:embed="rId3">
            <a:alphaModFix/>
          </a:blip>
          <a:srcRect l="8213" r="10465"/>
          <a:stretch/>
        </p:blipFill>
        <p:spPr>
          <a:xfrm>
            <a:off x="825956" y="2286000"/>
            <a:ext cx="10562777" cy="4343400"/>
          </a:xfrm>
          <a:prstGeom prst="rect">
            <a:avLst/>
          </a:prstGeom>
          <a:noFill/>
          <a:ln>
            <a:noFill/>
          </a:ln>
        </p:spPr>
      </p:pic>
      <p:sp>
        <p:nvSpPr>
          <p:cNvPr id="1144" name="Google Shape;1144;p182"/>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Maine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83"/>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Maryland</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8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Maryland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155" name="Google Shape;1155;p184" descr="Chart&#10;&#10;Description automatically generated"/>
          <p:cNvPicPr preferRelativeResize="0"/>
          <p:nvPr/>
        </p:nvPicPr>
        <p:blipFill rotWithShape="1">
          <a:blip r:embed="rId3">
            <a:alphaModFix/>
          </a:blip>
          <a:srcRect r="8825"/>
          <a:stretch/>
        </p:blipFill>
        <p:spPr>
          <a:xfrm>
            <a:off x="5303525" y="1524000"/>
            <a:ext cx="6547103" cy="451372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8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Maryland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pic>
        <p:nvPicPr>
          <p:cNvPr id="1161" name="Google Shape;1161;p185" descr="A picture containing chart&#10;&#10;Description automatically generated"/>
          <p:cNvPicPr preferRelativeResize="0"/>
          <p:nvPr/>
        </p:nvPicPr>
        <p:blipFill rotWithShape="1">
          <a:blip r:embed="rId3">
            <a:alphaModFix/>
          </a:blip>
          <a:srcRect r="7680"/>
          <a:stretch/>
        </p:blipFill>
        <p:spPr>
          <a:xfrm>
            <a:off x="5303525" y="1371600"/>
            <a:ext cx="6547103" cy="41932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8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Maryland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pic>
        <p:nvPicPr>
          <p:cNvPr id="1167" name="Google Shape;1167;p186" descr="Bar chart&#10;&#10;Description automatically generated with medium confidence"/>
          <p:cNvPicPr preferRelativeResize="0"/>
          <p:nvPr/>
        </p:nvPicPr>
        <p:blipFill rotWithShape="1">
          <a:blip r:embed="rId3">
            <a:alphaModFix/>
          </a:blip>
          <a:srcRect r="7732"/>
          <a:stretch/>
        </p:blipFill>
        <p:spPr>
          <a:xfrm>
            <a:off x="5303525" y="1469056"/>
            <a:ext cx="6547103" cy="4095794"/>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172" name="Google Shape;1172;p187" descr="Chart&#10;&#10;Description automatically generated"/>
          <p:cNvPicPr preferRelativeResize="0"/>
          <p:nvPr/>
        </p:nvPicPr>
        <p:blipFill rotWithShape="1">
          <a:blip r:embed="rId3">
            <a:alphaModFix/>
          </a:blip>
          <a:srcRect r="54312"/>
          <a:stretch/>
        </p:blipFill>
        <p:spPr>
          <a:xfrm>
            <a:off x="5394960" y="-118872"/>
            <a:ext cx="6760027" cy="6857999"/>
          </a:xfrm>
          <a:prstGeom prst="rect">
            <a:avLst/>
          </a:prstGeom>
          <a:noFill/>
          <a:ln>
            <a:noFill/>
          </a:ln>
        </p:spPr>
      </p:pic>
      <p:sp>
        <p:nvSpPr>
          <p:cNvPr id="1173" name="Google Shape;1173;p187"/>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Maryland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539413" y="375725"/>
            <a:ext cx="11113200" cy="867600"/>
          </a:xfrm>
          <a:prstGeom prst="rect">
            <a:avLst/>
          </a:prstGeom>
          <a:ln>
            <a:noFill/>
          </a:ln>
        </p:spPr>
        <p:txBody>
          <a:bodyPr spcFirstLastPara="1" wrap="square" lIns="91425" tIns="45700" rIns="91425" bIns="45700" anchor="ctr" anchorCtr="0">
            <a:noAutofit/>
          </a:bodyPr>
          <a:lstStyle/>
          <a:p>
            <a:pPr marL="0" lvl="0" indent="0" algn="ctr" rtl="0">
              <a:spcBef>
                <a:spcPts val="0"/>
              </a:spcBef>
              <a:spcAft>
                <a:spcPts val="0"/>
              </a:spcAft>
              <a:buSzPts val="990"/>
              <a:buNone/>
            </a:pPr>
            <a:r>
              <a:rPr lang="en-US" b="1">
                <a:solidFill>
                  <a:schemeClr val="lt1"/>
                </a:solidFill>
                <a:latin typeface="Montserrat"/>
                <a:ea typeface="Montserrat"/>
                <a:cs typeface="Montserrat"/>
                <a:sym typeface="Montserrat"/>
              </a:rPr>
              <a:t>Nine Policies to Make Computer Science Fundamental</a:t>
            </a:r>
            <a:endParaRPr b="1">
              <a:solidFill>
                <a:schemeClr val="lt1"/>
              </a:solidFill>
              <a:latin typeface="Montserrat"/>
              <a:ea typeface="Montserrat"/>
              <a:cs typeface="Montserrat"/>
              <a:sym typeface="Montserrat"/>
            </a:endParaRPr>
          </a:p>
        </p:txBody>
      </p:sp>
      <p:pic>
        <p:nvPicPr>
          <p:cNvPr id="238" name="Google Shape;238;p35"/>
          <p:cNvPicPr preferRelativeResize="0"/>
          <p:nvPr/>
        </p:nvPicPr>
        <p:blipFill>
          <a:blip r:embed="rId3">
            <a:alphaModFix/>
          </a:blip>
          <a:stretch>
            <a:fillRect/>
          </a:stretch>
        </p:blipFill>
        <p:spPr>
          <a:xfrm>
            <a:off x="856925" y="1920775"/>
            <a:ext cx="10478198" cy="49372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pic>
        <p:nvPicPr>
          <p:cNvPr id="1178" name="Google Shape;1178;p188" descr="Chart&#10;&#10;Description automatically generated"/>
          <p:cNvPicPr preferRelativeResize="0"/>
          <p:nvPr/>
        </p:nvPicPr>
        <p:blipFill rotWithShape="1">
          <a:blip r:embed="rId3">
            <a:alphaModFix/>
          </a:blip>
          <a:srcRect/>
          <a:stretch/>
        </p:blipFill>
        <p:spPr>
          <a:xfrm>
            <a:off x="1737360" y="2286000"/>
            <a:ext cx="8714690" cy="4480559"/>
          </a:xfrm>
          <a:prstGeom prst="rect">
            <a:avLst/>
          </a:prstGeom>
          <a:noFill/>
          <a:ln>
            <a:noFill/>
          </a:ln>
        </p:spPr>
      </p:pic>
      <p:sp>
        <p:nvSpPr>
          <p:cNvPr id="1179" name="Google Shape;1179;p188"/>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Maryland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89"/>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Massachusetts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pic>
        <p:nvPicPr>
          <p:cNvPr id="1189" name="Google Shape;1189;p190" descr="A picture containing graphical user interface&#10;&#10;Description automatically generated"/>
          <p:cNvPicPr preferRelativeResize="0"/>
          <p:nvPr/>
        </p:nvPicPr>
        <p:blipFill rotWithShape="1">
          <a:blip r:embed="rId3">
            <a:alphaModFix/>
          </a:blip>
          <a:srcRect r="8900"/>
          <a:stretch/>
        </p:blipFill>
        <p:spPr>
          <a:xfrm>
            <a:off x="5303520" y="1371600"/>
            <a:ext cx="6556249" cy="4520770"/>
          </a:xfrm>
          <a:prstGeom prst="rect">
            <a:avLst/>
          </a:prstGeom>
          <a:noFill/>
          <a:ln>
            <a:noFill/>
          </a:ln>
        </p:spPr>
      </p:pic>
      <p:sp>
        <p:nvSpPr>
          <p:cNvPr id="1190" name="Google Shape;1190;p19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Massachusetts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pic>
        <p:nvPicPr>
          <p:cNvPr id="1195" name="Google Shape;1195;p191" descr="A picture containing chart&#10;&#10;Description automatically generated"/>
          <p:cNvPicPr preferRelativeResize="0"/>
          <p:nvPr/>
        </p:nvPicPr>
        <p:blipFill rotWithShape="1">
          <a:blip r:embed="rId3">
            <a:alphaModFix/>
          </a:blip>
          <a:srcRect r="8842"/>
          <a:stretch/>
        </p:blipFill>
        <p:spPr>
          <a:xfrm>
            <a:off x="5303520" y="1371600"/>
            <a:ext cx="6556249" cy="4069080"/>
          </a:xfrm>
          <a:prstGeom prst="rect">
            <a:avLst/>
          </a:prstGeom>
          <a:noFill/>
          <a:ln>
            <a:noFill/>
          </a:ln>
        </p:spPr>
      </p:pic>
      <p:sp>
        <p:nvSpPr>
          <p:cNvPr id="1196" name="Google Shape;1196;p19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Massachusetts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pic>
        <p:nvPicPr>
          <p:cNvPr id="1201" name="Google Shape;1201;p192" descr="Graphical user interface&#10;&#10;Description automatically generated"/>
          <p:cNvPicPr preferRelativeResize="0"/>
          <p:nvPr/>
        </p:nvPicPr>
        <p:blipFill rotWithShape="1">
          <a:blip r:embed="rId3">
            <a:alphaModFix/>
          </a:blip>
          <a:srcRect r="55781"/>
          <a:stretch/>
        </p:blipFill>
        <p:spPr>
          <a:xfrm>
            <a:off x="5486400" y="-457200"/>
            <a:ext cx="6990635" cy="7315201"/>
          </a:xfrm>
          <a:prstGeom prst="rect">
            <a:avLst/>
          </a:prstGeom>
          <a:noFill/>
          <a:ln>
            <a:noFill/>
          </a:ln>
        </p:spPr>
      </p:pic>
      <p:sp>
        <p:nvSpPr>
          <p:cNvPr id="1202" name="Google Shape;1202;p192"/>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Massachusetts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Google Shape;1207;p193" descr="Graphical user interface, text&#10;&#10;Description automatically generated"/>
          <p:cNvPicPr preferRelativeResize="0"/>
          <p:nvPr/>
        </p:nvPicPr>
        <p:blipFill rotWithShape="1">
          <a:blip r:embed="rId3">
            <a:alphaModFix/>
          </a:blip>
          <a:srcRect/>
          <a:stretch/>
        </p:blipFill>
        <p:spPr>
          <a:xfrm>
            <a:off x="1737360" y="2286000"/>
            <a:ext cx="8647481" cy="4480561"/>
          </a:xfrm>
          <a:prstGeom prst="rect">
            <a:avLst/>
          </a:prstGeom>
          <a:noFill/>
          <a:ln>
            <a:noFill/>
          </a:ln>
        </p:spPr>
      </p:pic>
      <p:sp>
        <p:nvSpPr>
          <p:cNvPr id="1208" name="Google Shape;1208;p193"/>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Massachusetts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94"/>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Michigan</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9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Michigan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219" name="Google Shape;1219;p195" descr="Bar chart&#10;&#10;Description automatically generated"/>
          <p:cNvPicPr preferRelativeResize="0"/>
          <p:nvPr/>
        </p:nvPicPr>
        <p:blipFill rotWithShape="1">
          <a:blip r:embed="rId3">
            <a:alphaModFix/>
          </a:blip>
          <a:srcRect r="16261"/>
          <a:stretch/>
        </p:blipFill>
        <p:spPr>
          <a:xfrm>
            <a:off x="5303520" y="1371600"/>
            <a:ext cx="6574536" cy="45198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pic>
        <p:nvPicPr>
          <p:cNvPr id="1224" name="Google Shape;1224;p196" descr="A picture containing graphical user interface&#10;&#10;Description automatically generated"/>
          <p:cNvPicPr preferRelativeResize="0"/>
          <p:nvPr/>
        </p:nvPicPr>
        <p:blipFill rotWithShape="1">
          <a:blip r:embed="rId3">
            <a:alphaModFix/>
          </a:blip>
          <a:srcRect r="8842"/>
          <a:stretch/>
        </p:blipFill>
        <p:spPr>
          <a:xfrm>
            <a:off x="5303520" y="1371600"/>
            <a:ext cx="6556249" cy="4069080"/>
          </a:xfrm>
          <a:prstGeom prst="rect">
            <a:avLst/>
          </a:prstGeom>
          <a:noFill/>
          <a:ln>
            <a:noFill/>
          </a:ln>
        </p:spPr>
      </p:pic>
      <p:sp>
        <p:nvSpPr>
          <p:cNvPr id="1225" name="Google Shape;1225;p19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Michigan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Google Shape;1230;p197" descr="Chart, bar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231" name="Google Shape;1231;p19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Michigan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539413" y="375725"/>
            <a:ext cx="11113200" cy="867600"/>
          </a:xfrm>
          <a:prstGeom prst="rect">
            <a:avLst/>
          </a:prstGeom>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lt1"/>
                </a:solidFill>
                <a:latin typeface="Montserrat"/>
                <a:ea typeface="Montserrat"/>
                <a:cs typeface="Montserrat"/>
                <a:sym typeface="Montserrat"/>
              </a:rPr>
              <a:t>Policy Highlights</a:t>
            </a:r>
            <a:endParaRPr b="1">
              <a:solidFill>
                <a:schemeClr val="lt1"/>
              </a:solidFill>
              <a:latin typeface="Montserrat"/>
              <a:ea typeface="Montserrat"/>
              <a:cs typeface="Montserrat"/>
              <a:sym typeface="Montserrat"/>
            </a:endParaRPr>
          </a:p>
        </p:txBody>
      </p:sp>
      <p:sp>
        <p:nvSpPr>
          <p:cNvPr id="244" name="Google Shape;244;p36"/>
          <p:cNvSpPr txBox="1">
            <a:spLocks noGrp="1"/>
          </p:cNvSpPr>
          <p:nvPr>
            <p:ph type="body" idx="4294967295"/>
          </p:nvPr>
        </p:nvSpPr>
        <p:spPr>
          <a:xfrm>
            <a:off x="475225" y="2062800"/>
            <a:ext cx="11241600" cy="4649100"/>
          </a:xfrm>
          <a:prstGeom prst="rect">
            <a:avLst/>
          </a:prstGeom>
        </p:spPr>
        <p:txBody>
          <a:bodyPr spcFirstLastPara="1" wrap="square" lIns="91425" tIns="45700" rIns="91425" bIns="45700" anchor="ctr" anchorCtr="0">
            <a:normAutofit fontScale="85000" lnSpcReduction="10000"/>
          </a:bodyPr>
          <a:lstStyle/>
          <a:p>
            <a:pPr marL="457200" lvl="0" indent="-401320" algn="l" rtl="0">
              <a:lnSpc>
                <a:spcPct val="100000"/>
              </a:lnSpc>
              <a:spcBef>
                <a:spcPts val="1500"/>
              </a:spcBef>
              <a:spcAft>
                <a:spcPts val="0"/>
              </a:spcAft>
              <a:buSzPct val="100000"/>
              <a:buFont typeface="Montserrat"/>
              <a:buChar char="•"/>
            </a:pPr>
            <a:r>
              <a:rPr lang="en-US" sz="3200">
                <a:latin typeface="Montserrat"/>
                <a:ea typeface="Montserrat"/>
                <a:cs typeface="Montserrat"/>
                <a:sym typeface="Montserrat"/>
              </a:rPr>
              <a:t>31 states adopted 50 computer science education policies</a:t>
            </a:r>
            <a:endParaRPr sz="3200">
              <a:latin typeface="Montserrat"/>
              <a:ea typeface="Montserrat"/>
              <a:cs typeface="Montserrat"/>
              <a:sym typeface="Montserrat"/>
            </a:endParaRPr>
          </a:p>
          <a:p>
            <a:pPr marL="457200" lvl="0" indent="-401320" algn="l" rtl="0">
              <a:lnSpc>
                <a:spcPct val="100000"/>
              </a:lnSpc>
              <a:spcBef>
                <a:spcPts val="1500"/>
              </a:spcBef>
              <a:spcAft>
                <a:spcPts val="0"/>
              </a:spcAft>
              <a:buSzPct val="100000"/>
              <a:buFont typeface="Montserrat"/>
              <a:buChar char="•"/>
            </a:pPr>
            <a:r>
              <a:rPr lang="en-US" sz="3200">
                <a:latin typeface="Montserrat"/>
                <a:ea typeface="Montserrat"/>
                <a:cs typeface="Montserrat"/>
                <a:sym typeface="Montserrat"/>
              </a:rPr>
              <a:t>All 50 states + DC now allow computer science to count towards a graduation requirement</a:t>
            </a:r>
            <a:endParaRPr sz="3200">
              <a:latin typeface="Montserrat"/>
              <a:ea typeface="Montserrat"/>
              <a:cs typeface="Montserrat"/>
              <a:sym typeface="Montserrat"/>
            </a:endParaRPr>
          </a:p>
          <a:p>
            <a:pPr marL="914400" lvl="1" indent="-401319" algn="l" rtl="0">
              <a:lnSpc>
                <a:spcPct val="100000"/>
              </a:lnSpc>
              <a:spcBef>
                <a:spcPts val="1500"/>
              </a:spcBef>
              <a:spcAft>
                <a:spcPts val="0"/>
              </a:spcAft>
              <a:buSzPct val="100000"/>
              <a:buFont typeface="Montserrat"/>
              <a:buChar char="•"/>
            </a:pPr>
            <a:r>
              <a:rPr lang="en-US" sz="3200">
                <a:latin typeface="Montserrat"/>
                <a:ea typeface="Montserrat"/>
                <a:cs typeface="Montserrat"/>
                <a:sym typeface="Montserrat"/>
              </a:rPr>
              <a:t>Three states have a high school graduation requirement in computer science (AR, NV, SC)</a:t>
            </a:r>
            <a:endParaRPr sz="3200">
              <a:latin typeface="Montserrat"/>
              <a:ea typeface="Montserrat"/>
              <a:cs typeface="Montserrat"/>
              <a:sym typeface="Montserrat"/>
            </a:endParaRPr>
          </a:p>
          <a:p>
            <a:pPr marL="457200" lvl="0" indent="-401320" algn="l" rtl="0">
              <a:lnSpc>
                <a:spcPct val="100000"/>
              </a:lnSpc>
              <a:spcBef>
                <a:spcPts val="1500"/>
              </a:spcBef>
              <a:spcAft>
                <a:spcPts val="0"/>
              </a:spcAft>
              <a:buSzPct val="100000"/>
              <a:buFont typeface="Montserrat"/>
              <a:buChar char="•"/>
            </a:pPr>
            <a:r>
              <a:rPr lang="en-US" sz="3200">
                <a:latin typeface="Montserrat"/>
                <a:ea typeface="Montserrat"/>
                <a:cs typeface="Montserrat"/>
                <a:sym typeface="Montserrat"/>
              </a:rPr>
              <a:t>AL, AR, ID, IN, MD, NV adopted all nine policies</a:t>
            </a:r>
            <a:endParaRPr sz="3200">
              <a:latin typeface="Montserrat"/>
              <a:ea typeface="Montserrat"/>
              <a:cs typeface="Montserrat"/>
              <a:sym typeface="Montserrat"/>
            </a:endParaRPr>
          </a:p>
          <a:p>
            <a:pPr marL="457200" lvl="0" indent="-401320" algn="l" rtl="0">
              <a:lnSpc>
                <a:spcPct val="100000"/>
              </a:lnSpc>
              <a:spcBef>
                <a:spcPts val="1500"/>
              </a:spcBef>
              <a:spcAft>
                <a:spcPts val="0"/>
              </a:spcAft>
              <a:buSzPct val="100000"/>
              <a:buFont typeface="Montserrat"/>
              <a:buChar char="•"/>
            </a:pPr>
            <a:r>
              <a:rPr lang="en-US" sz="3200">
                <a:latin typeface="Montserrat"/>
                <a:ea typeface="Montserrat"/>
                <a:cs typeface="Montserrat"/>
                <a:sym typeface="Montserrat"/>
              </a:rPr>
              <a:t>More than $65M was allocated for FY 2022 across 21 states</a:t>
            </a:r>
            <a:endParaRPr sz="3200">
              <a:latin typeface="Montserrat"/>
              <a:ea typeface="Montserrat"/>
              <a:cs typeface="Montserrat"/>
              <a:sym typeface="Montserrat"/>
            </a:endParaRPr>
          </a:p>
          <a:p>
            <a:pPr marL="457200" lvl="0" indent="-401320" algn="l" rtl="0">
              <a:lnSpc>
                <a:spcPct val="100000"/>
              </a:lnSpc>
              <a:spcBef>
                <a:spcPts val="1500"/>
              </a:spcBef>
              <a:spcAft>
                <a:spcPts val="1500"/>
              </a:spcAft>
              <a:buSzPct val="100000"/>
              <a:buFont typeface="Montserrat"/>
              <a:buChar char="•"/>
            </a:pPr>
            <a:r>
              <a:rPr lang="en-US" sz="3200">
                <a:latin typeface="Montserrat"/>
                <a:ea typeface="Montserrat"/>
                <a:cs typeface="Montserrat"/>
                <a:sym typeface="Montserrat"/>
              </a:rPr>
              <a:t>23 states require all high schools to offer computer science</a:t>
            </a:r>
            <a:endParaRPr sz="3200">
              <a:latin typeface="Montserrat"/>
              <a:ea typeface="Montserrat"/>
              <a:cs typeface="Montserrat"/>
              <a:sym typeface="Montserrat"/>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pic>
        <p:nvPicPr>
          <p:cNvPr id="1236" name="Google Shape;1236;p198" descr="Chart, bar chart&#10;&#10;Description automatically generated"/>
          <p:cNvPicPr preferRelativeResize="0"/>
          <p:nvPr/>
        </p:nvPicPr>
        <p:blipFill rotWithShape="1">
          <a:blip r:embed="rId3">
            <a:alphaModFix/>
          </a:blip>
          <a:srcRect/>
          <a:stretch/>
        </p:blipFill>
        <p:spPr>
          <a:xfrm>
            <a:off x="5303520" y="1143000"/>
            <a:ext cx="6610810" cy="4663440"/>
          </a:xfrm>
          <a:prstGeom prst="rect">
            <a:avLst/>
          </a:prstGeom>
          <a:noFill/>
          <a:ln>
            <a:noFill/>
          </a:ln>
        </p:spPr>
      </p:pic>
      <p:sp>
        <p:nvSpPr>
          <p:cNvPr id="1237" name="Google Shape;1237;p198"/>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Michigan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pic>
        <p:nvPicPr>
          <p:cNvPr id="1242" name="Google Shape;1242;p199" descr="Graphical user interface, text&#10;&#10;Description automatically generated"/>
          <p:cNvPicPr preferRelativeResize="0"/>
          <p:nvPr/>
        </p:nvPicPr>
        <p:blipFill rotWithShape="1">
          <a:blip r:embed="rId3">
            <a:alphaModFix/>
          </a:blip>
          <a:srcRect l="8936" r="11197"/>
          <a:stretch/>
        </p:blipFill>
        <p:spPr>
          <a:xfrm>
            <a:off x="822960" y="2286000"/>
            <a:ext cx="10536425" cy="4343399"/>
          </a:xfrm>
          <a:prstGeom prst="rect">
            <a:avLst/>
          </a:prstGeom>
          <a:noFill/>
          <a:ln>
            <a:noFill/>
          </a:ln>
        </p:spPr>
      </p:pic>
      <p:sp>
        <p:nvSpPr>
          <p:cNvPr id="1243" name="Google Shape;1243;p199"/>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Michigan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200"/>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Minnesota</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0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Minnesota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254" name="Google Shape;1254;p201" descr="Chart&#10;&#10;Description automatically generated"/>
          <p:cNvPicPr preferRelativeResize="0"/>
          <p:nvPr/>
        </p:nvPicPr>
        <p:blipFill rotWithShape="1">
          <a:blip r:embed="rId3">
            <a:alphaModFix/>
          </a:blip>
          <a:srcRect r="8941"/>
          <a:stretch/>
        </p:blipFill>
        <p:spPr>
          <a:xfrm>
            <a:off x="5303520" y="1371600"/>
            <a:ext cx="6547103" cy="4523092"/>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pic>
        <p:nvPicPr>
          <p:cNvPr id="1259" name="Google Shape;1259;p202" descr="Graphical user interface, application&#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260" name="Google Shape;1260;p20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Minnesota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pic>
        <p:nvPicPr>
          <p:cNvPr id="1265" name="Google Shape;1265;p203" descr="A picture containing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266" name="Google Shape;1266;p20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Minnesota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pic>
        <p:nvPicPr>
          <p:cNvPr id="1271" name="Google Shape;1271;p204" descr="Chart, bar chart&#10;&#10;Description automatically generated"/>
          <p:cNvPicPr preferRelativeResize="0"/>
          <p:nvPr/>
        </p:nvPicPr>
        <p:blipFill rotWithShape="1">
          <a:blip r:embed="rId3">
            <a:alphaModFix/>
          </a:blip>
          <a:srcRect/>
          <a:stretch/>
        </p:blipFill>
        <p:spPr>
          <a:xfrm>
            <a:off x="5303520" y="1143000"/>
            <a:ext cx="6650066" cy="4663440"/>
          </a:xfrm>
          <a:prstGeom prst="rect">
            <a:avLst/>
          </a:prstGeom>
          <a:noFill/>
          <a:ln>
            <a:noFill/>
          </a:ln>
        </p:spPr>
      </p:pic>
      <p:sp>
        <p:nvSpPr>
          <p:cNvPr id="1272" name="Google Shape;1272;p204"/>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Minnesota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pic>
        <p:nvPicPr>
          <p:cNvPr id="1277" name="Google Shape;1277;p205" descr="Graphical user interface, text&#10;&#10;Description automatically generated"/>
          <p:cNvPicPr preferRelativeResize="0"/>
          <p:nvPr/>
        </p:nvPicPr>
        <p:blipFill rotWithShape="1">
          <a:blip r:embed="rId3">
            <a:alphaModFix/>
          </a:blip>
          <a:srcRect l="8696" r="10710"/>
          <a:stretch/>
        </p:blipFill>
        <p:spPr>
          <a:xfrm>
            <a:off x="822960" y="2286000"/>
            <a:ext cx="10627466" cy="4343399"/>
          </a:xfrm>
          <a:prstGeom prst="rect">
            <a:avLst/>
          </a:prstGeom>
          <a:noFill/>
          <a:ln>
            <a:noFill/>
          </a:ln>
        </p:spPr>
      </p:pic>
      <p:sp>
        <p:nvSpPr>
          <p:cNvPr id="1278" name="Google Shape;1278;p205"/>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Minnesota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206"/>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Mississippi</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pic>
        <p:nvPicPr>
          <p:cNvPr id="1288" name="Google Shape;1288;p207" descr="A picture containing graphical user interface&#10;&#10;Description automatically generated"/>
          <p:cNvPicPr preferRelativeResize="0"/>
          <p:nvPr/>
        </p:nvPicPr>
        <p:blipFill rotWithShape="1">
          <a:blip r:embed="rId3">
            <a:alphaModFix/>
          </a:blip>
          <a:srcRect r="8900"/>
          <a:stretch/>
        </p:blipFill>
        <p:spPr>
          <a:xfrm>
            <a:off x="5303520" y="1371600"/>
            <a:ext cx="6547103" cy="4515026"/>
          </a:xfrm>
          <a:prstGeom prst="rect">
            <a:avLst/>
          </a:prstGeom>
          <a:noFill/>
          <a:ln>
            <a:noFill/>
          </a:ln>
        </p:spPr>
      </p:pic>
      <p:sp>
        <p:nvSpPr>
          <p:cNvPr id="1289" name="Google Shape;1289;p20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Mississippi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384048" y="671133"/>
            <a:ext cx="4136700" cy="54501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b="1">
                <a:solidFill>
                  <a:schemeClr val="lt1"/>
                </a:solidFill>
                <a:latin typeface="Montserrat"/>
                <a:ea typeface="Montserrat"/>
                <a:cs typeface="Montserrat"/>
                <a:sym typeface="Montserrat"/>
              </a:rPr>
              <a:t>Policies Adopted by State</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None/>
            </a:pPr>
            <a:r>
              <a:rPr lang="en-US" sz="2400" b="0"/>
              <a:t>Based on the nine policies to make CS fundamental</a:t>
            </a:r>
            <a:endParaRPr sz="2400" b="0"/>
          </a:p>
        </p:txBody>
      </p:sp>
      <p:pic>
        <p:nvPicPr>
          <p:cNvPr id="250" name="Google Shape;250;p37"/>
          <p:cNvPicPr preferRelativeResize="0"/>
          <p:nvPr/>
        </p:nvPicPr>
        <p:blipFill>
          <a:blip r:embed="rId3">
            <a:alphaModFix/>
          </a:blip>
          <a:stretch>
            <a:fillRect/>
          </a:stretch>
        </p:blipFill>
        <p:spPr>
          <a:xfrm>
            <a:off x="5230368" y="1097280"/>
            <a:ext cx="6876288" cy="4675876"/>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pic>
        <p:nvPicPr>
          <p:cNvPr id="1294" name="Google Shape;1294;p208" descr="Chart, bar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295" name="Google Shape;1295;p20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Mississippi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1300" name="Google Shape;1300;p209" descr="Chart&#10;&#10;Description automatically generated with medium confidence"/>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301" name="Google Shape;1301;p20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Mississippi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pic>
        <p:nvPicPr>
          <p:cNvPr id="1306" name="Google Shape;1306;p210" descr="Graphical user interface, application&#10;&#10;Description automatically generated"/>
          <p:cNvPicPr preferRelativeResize="0"/>
          <p:nvPr/>
        </p:nvPicPr>
        <p:blipFill rotWithShape="1">
          <a:blip r:embed="rId3">
            <a:alphaModFix/>
          </a:blip>
          <a:srcRect r="56076"/>
          <a:stretch/>
        </p:blipFill>
        <p:spPr>
          <a:xfrm>
            <a:off x="5486400" y="-457200"/>
            <a:ext cx="7237652" cy="7315200"/>
          </a:xfrm>
          <a:prstGeom prst="rect">
            <a:avLst/>
          </a:prstGeom>
          <a:noFill/>
          <a:ln>
            <a:noFill/>
          </a:ln>
        </p:spPr>
      </p:pic>
      <p:sp>
        <p:nvSpPr>
          <p:cNvPr id="1307" name="Google Shape;1307;p210"/>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Mississippi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pic>
        <p:nvPicPr>
          <p:cNvPr id="1312" name="Google Shape;1312;p211" descr="Graphical user interface, text&#10;&#10;Description automatically generated with medium confidence"/>
          <p:cNvPicPr preferRelativeResize="0"/>
          <p:nvPr/>
        </p:nvPicPr>
        <p:blipFill rotWithShape="1">
          <a:blip r:embed="rId3">
            <a:alphaModFix/>
          </a:blip>
          <a:srcRect/>
          <a:stretch/>
        </p:blipFill>
        <p:spPr>
          <a:xfrm>
            <a:off x="1737360" y="2286000"/>
            <a:ext cx="8616462" cy="4480561"/>
          </a:xfrm>
          <a:prstGeom prst="rect">
            <a:avLst/>
          </a:prstGeom>
          <a:noFill/>
          <a:ln>
            <a:noFill/>
          </a:ln>
        </p:spPr>
      </p:pic>
      <p:sp>
        <p:nvSpPr>
          <p:cNvPr id="1313" name="Google Shape;1313;p211"/>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Mississippi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212"/>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Missouri</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21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Missouri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324" name="Google Shape;1324;p213" descr="Chart&#10;&#10;Description automatically generated"/>
          <p:cNvPicPr preferRelativeResize="0"/>
          <p:nvPr/>
        </p:nvPicPr>
        <p:blipFill rotWithShape="1">
          <a:blip r:embed="rId3">
            <a:alphaModFix/>
          </a:blip>
          <a:srcRect r="8941"/>
          <a:stretch/>
        </p:blipFill>
        <p:spPr>
          <a:xfrm>
            <a:off x="5303525" y="1363575"/>
            <a:ext cx="6547103" cy="4523093"/>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pic>
        <p:nvPicPr>
          <p:cNvPr id="1329" name="Google Shape;1329;p214" descr="A picture containing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330" name="Google Shape;1330;p21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Missouri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pic>
        <p:nvPicPr>
          <p:cNvPr id="1335" name="Google Shape;1335;p215" descr="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336" name="Google Shape;1336;p21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Missouri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pic>
        <p:nvPicPr>
          <p:cNvPr id="1341" name="Google Shape;1341;p216" descr="Graphical user interface&#10;&#10;Description automatically generated"/>
          <p:cNvPicPr preferRelativeResize="0"/>
          <p:nvPr/>
        </p:nvPicPr>
        <p:blipFill rotWithShape="1">
          <a:blip r:embed="rId3">
            <a:alphaModFix/>
          </a:blip>
          <a:srcRect r="54879"/>
          <a:stretch/>
        </p:blipFill>
        <p:spPr>
          <a:xfrm>
            <a:off x="5486400" y="-457200"/>
            <a:ext cx="7140436" cy="7315201"/>
          </a:xfrm>
          <a:prstGeom prst="rect">
            <a:avLst/>
          </a:prstGeom>
          <a:noFill/>
          <a:ln>
            <a:noFill/>
          </a:ln>
        </p:spPr>
      </p:pic>
      <p:sp>
        <p:nvSpPr>
          <p:cNvPr id="1342" name="Google Shape;1342;p216"/>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Missouri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pic>
        <p:nvPicPr>
          <p:cNvPr id="1347" name="Google Shape;1347;p217" descr="Graphical user interface, text&#10;&#10;Description automatically generated"/>
          <p:cNvPicPr preferRelativeResize="0"/>
          <p:nvPr/>
        </p:nvPicPr>
        <p:blipFill rotWithShape="1">
          <a:blip r:embed="rId3">
            <a:alphaModFix/>
          </a:blip>
          <a:srcRect/>
          <a:stretch/>
        </p:blipFill>
        <p:spPr>
          <a:xfrm>
            <a:off x="1737360" y="2286000"/>
            <a:ext cx="8647481" cy="4480561"/>
          </a:xfrm>
          <a:prstGeom prst="rect">
            <a:avLst/>
          </a:prstGeom>
          <a:noFill/>
          <a:ln>
            <a:noFill/>
          </a:ln>
        </p:spPr>
      </p:pic>
      <p:sp>
        <p:nvSpPr>
          <p:cNvPr id="1348" name="Google Shape;1348;p217"/>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Missouri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Thank you for your support of computer science education</a:t>
            </a:r>
            <a:endParaRPr dirty="0"/>
          </a:p>
        </p:txBody>
      </p:sp>
      <p:grpSp>
        <p:nvGrpSpPr>
          <p:cNvPr id="124" name="Google Shape;124;p20"/>
          <p:cNvGrpSpPr/>
          <p:nvPr/>
        </p:nvGrpSpPr>
        <p:grpSpPr>
          <a:xfrm>
            <a:off x="801518" y="2196861"/>
            <a:ext cx="10589016" cy="1107946"/>
            <a:chOff x="1012117" y="2359620"/>
            <a:chExt cx="10745360" cy="1124305"/>
          </a:xfrm>
        </p:grpSpPr>
        <p:pic>
          <p:nvPicPr>
            <p:cNvPr id="125" name="Google Shape;125;p20"/>
            <p:cNvPicPr preferRelativeResize="0"/>
            <p:nvPr/>
          </p:nvPicPr>
          <p:blipFill>
            <a:blip r:embed="rId3">
              <a:alphaModFix/>
            </a:blip>
            <a:stretch>
              <a:fillRect/>
            </a:stretch>
          </p:blipFill>
          <p:spPr>
            <a:xfrm>
              <a:off x="1012117" y="2380300"/>
              <a:ext cx="1959583" cy="1103625"/>
            </a:xfrm>
            <a:prstGeom prst="rect">
              <a:avLst/>
            </a:prstGeom>
            <a:noFill/>
            <a:ln>
              <a:noFill/>
            </a:ln>
          </p:spPr>
        </p:pic>
        <p:pic>
          <p:nvPicPr>
            <p:cNvPr id="126" name="Google Shape;126;p20"/>
            <p:cNvPicPr preferRelativeResize="0"/>
            <p:nvPr/>
          </p:nvPicPr>
          <p:blipFill>
            <a:blip r:embed="rId4">
              <a:alphaModFix/>
            </a:blip>
            <a:stretch>
              <a:fillRect/>
            </a:stretch>
          </p:blipFill>
          <p:spPr>
            <a:xfrm>
              <a:off x="3535364" y="2456575"/>
              <a:ext cx="2365235" cy="972426"/>
            </a:xfrm>
            <a:prstGeom prst="rect">
              <a:avLst/>
            </a:prstGeom>
            <a:noFill/>
            <a:ln>
              <a:noFill/>
            </a:ln>
          </p:spPr>
        </p:pic>
        <p:pic>
          <p:nvPicPr>
            <p:cNvPr id="127" name="Google Shape;127;p20"/>
            <p:cNvPicPr preferRelativeResize="0"/>
            <p:nvPr/>
          </p:nvPicPr>
          <p:blipFill rotWithShape="1">
            <a:blip r:embed="rId5">
              <a:alphaModFix/>
            </a:blip>
            <a:srcRect t="12355" b="6679"/>
            <a:stretch/>
          </p:blipFill>
          <p:spPr>
            <a:xfrm>
              <a:off x="6218150" y="2359620"/>
              <a:ext cx="2603500" cy="1053906"/>
            </a:xfrm>
            <a:prstGeom prst="rect">
              <a:avLst/>
            </a:prstGeom>
            <a:noFill/>
            <a:ln>
              <a:noFill/>
            </a:ln>
          </p:spPr>
        </p:pic>
        <p:pic>
          <p:nvPicPr>
            <p:cNvPr id="128" name="Google Shape;128;p20"/>
            <p:cNvPicPr preferRelativeResize="0"/>
            <p:nvPr/>
          </p:nvPicPr>
          <p:blipFill>
            <a:blip r:embed="rId6">
              <a:alphaModFix/>
            </a:blip>
            <a:stretch>
              <a:fillRect/>
            </a:stretch>
          </p:blipFill>
          <p:spPr>
            <a:xfrm>
              <a:off x="8874302" y="2639160"/>
              <a:ext cx="2883175" cy="494850"/>
            </a:xfrm>
            <a:prstGeom prst="rect">
              <a:avLst/>
            </a:prstGeom>
            <a:noFill/>
            <a:ln>
              <a:noFill/>
            </a:ln>
          </p:spPr>
        </p:pic>
      </p:grpSp>
      <p:grpSp>
        <p:nvGrpSpPr>
          <p:cNvPr id="129" name="Google Shape;129;p20"/>
          <p:cNvGrpSpPr/>
          <p:nvPr/>
        </p:nvGrpSpPr>
        <p:grpSpPr>
          <a:xfrm>
            <a:off x="1863605" y="3130287"/>
            <a:ext cx="8165049" cy="1393653"/>
            <a:chOff x="234601" y="3425481"/>
            <a:chExt cx="8285185" cy="1414158"/>
          </a:xfrm>
        </p:grpSpPr>
        <p:pic>
          <p:nvPicPr>
            <p:cNvPr id="130" name="Google Shape;130;p20"/>
            <p:cNvPicPr preferRelativeResize="0"/>
            <p:nvPr/>
          </p:nvPicPr>
          <p:blipFill>
            <a:blip r:embed="rId7">
              <a:alphaModFix/>
            </a:blip>
            <a:stretch>
              <a:fillRect/>
            </a:stretch>
          </p:blipFill>
          <p:spPr>
            <a:xfrm>
              <a:off x="6398537" y="3425481"/>
              <a:ext cx="2121249" cy="1414158"/>
            </a:xfrm>
            <a:prstGeom prst="rect">
              <a:avLst/>
            </a:prstGeom>
            <a:noFill/>
            <a:ln>
              <a:noFill/>
            </a:ln>
          </p:spPr>
        </p:pic>
        <p:pic>
          <p:nvPicPr>
            <p:cNvPr id="131" name="Google Shape;131;p20"/>
            <p:cNvPicPr preferRelativeResize="0"/>
            <p:nvPr/>
          </p:nvPicPr>
          <p:blipFill>
            <a:blip r:embed="rId8">
              <a:alphaModFix/>
            </a:blip>
            <a:stretch>
              <a:fillRect/>
            </a:stretch>
          </p:blipFill>
          <p:spPr>
            <a:xfrm>
              <a:off x="3354825" y="3651191"/>
              <a:ext cx="2726325" cy="962733"/>
            </a:xfrm>
            <a:prstGeom prst="rect">
              <a:avLst/>
            </a:prstGeom>
            <a:noFill/>
            <a:ln>
              <a:noFill/>
            </a:ln>
          </p:spPr>
        </p:pic>
        <p:pic>
          <p:nvPicPr>
            <p:cNvPr id="132" name="Google Shape;132;p20"/>
            <p:cNvPicPr preferRelativeResize="0"/>
            <p:nvPr/>
          </p:nvPicPr>
          <p:blipFill>
            <a:blip r:embed="rId9">
              <a:alphaModFix/>
            </a:blip>
            <a:stretch>
              <a:fillRect/>
            </a:stretch>
          </p:blipFill>
          <p:spPr>
            <a:xfrm>
              <a:off x="234601" y="3796776"/>
              <a:ext cx="2778298" cy="671576"/>
            </a:xfrm>
            <a:prstGeom prst="rect">
              <a:avLst/>
            </a:prstGeom>
            <a:noFill/>
            <a:ln>
              <a:noFill/>
            </a:ln>
          </p:spPr>
        </p:pic>
      </p:grpSp>
      <p:grpSp>
        <p:nvGrpSpPr>
          <p:cNvPr id="133" name="Google Shape;133;p20"/>
          <p:cNvGrpSpPr/>
          <p:nvPr/>
        </p:nvGrpSpPr>
        <p:grpSpPr>
          <a:xfrm>
            <a:off x="1018595" y="4392094"/>
            <a:ext cx="10155519" cy="1226603"/>
            <a:chOff x="1374111" y="4710675"/>
            <a:chExt cx="10304941" cy="1244650"/>
          </a:xfrm>
        </p:grpSpPr>
        <p:pic>
          <p:nvPicPr>
            <p:cNvPr id="134" name="Google Shape;134;p20"/>
            <p:cNvPicPr preferRelativeResize="0"/>
            <p:nvPr/>
          </p:nvPicPr>
          <p:blipFill>
            <a:blip r:embed="rId10">
              <a:alphaModFix/>
            </a:blip>
            <a:stretch>
              <a:fillRect/>
            </a:stretch>
          </p:blipFill>
          <p:spPr>
            <a:xfrm>
              <a:off x="1374111" y="4781193"/>
              <a:ext cx="1108901" cy="1103637"/>
            </a:xfrm>
            <a:prstGeom prst="rect">
              <a:avLst/>
            </a:prstGeom>
            <a:noFill/>
            <a:ln>
              <a:noFill/>
            </a:ln>
          </p:spPr>
        </p:pic>
        <p:pic>
          <p:nvPicPr>
            <p:cNvPr id="135" name="Google Shape;135;p20"/>
            <p:cNvPicPr preferRelativeResize="0"/>
            <p:nvPr/>
          </p:nvPicPr>
          <p:blipFill>
            <a:blip r:embed="rId11">
              <a:alphaModFix/>
            </a:blip>
            <a:stretch>
              <a:fillRect/>
            </a:stretch>
          </p:blipFill>
          <p:spPr>
            <a:xfrm>
              <a:off x="3217150" y="4781200"/>
              <a:ext cx="3001682" cy="1103625"/>
            </a:xfrm>
            <a:prstGeom prst="rect">
              <a:avLst/>
            </a:prstGeom>
            <a:noFill/>
            <a:ln>
              <a:noFill/>
            </a:ln>
          </p:spPr>
        </p:pic>
        <p:pic>
          <p:nvPicPr>
            <p:cNvPr id="136" name="Google Shape;136;p20"/>
            <p:cNvPicPr preferRelativeResize="0"/>
            <p:nvPr/>
          </p:nvPicPr>
          <p:blipFill>
            <a:blip r:embed="rId12">
              <a:alphaModFix/>
            </a:blip>
            <a:stretch>
              <a:fillRect/>
            </a:stretch>
          </p:blipFill>
          <p:spPr>
            <a:xfrm>
              <a:off x="6340765" y="4710675"/>
              <a:ext cx="2358262" cy="1244650"/>
            </a:xfrm>
            <a:prstGeom prst="rect">
              <a:avLst/>
            </a:prstGeom>
            <a:noFill/>
            <a:ln>
              <a:noFill/>
            </a:ln>
          </p:spPr>
        </p:pic>
        <p:pic>
          <p:nvPicPr>
            <p:cNvPr id="137" name="Google Shape;137;p20"/>
            <p:cNvPicPr preferRelativeResize="0"/>
            <p:nvPr/>
          </p:nvPicPr>
          <p:blipFill>
            <a:blip r:embed="rId13">
              <a:alphaModFix/>
            </a:blip>
            <a:stretch>
              <a:fillRect/>
            </a:stretch>
          </p:blipFill>
          <p:spPr>
            <a:xfrm>
              <a:off x="8952726" y="5048117"/>
              <a:ext cx="2726326" cy="569784"/>
            </a:xfrm>
            <a:prstGeom prst="rect">
              <a:avLst/>
            </a:prstGeom>
            <a:noFill/>
            <a:ln>
              <a:noFill/>
            </a:ln>
          </p:spPr>
        </p:pic>
      </p:grpSp>
      <p:pic>
        <p:nvPicPr>
          <p:cNvPr id="138" name="Google Shape;138;p20"/>
          <p:cNvPicPr preferRelativeResize="0"/>
          <p:nvPr/>
        </p:nvPicPr>
        <p:blipFill>
          <a:blip r:embed="rId14">
            <a:alphaModFix/>
          </a:blip>
          <a:stretch>
            <a:fillRect/>
          </a:stretch>
        </p:blipFill>
        <p:spPr>
          <a:xfrm>
            <a:off x="4768028" y="5927625"/>
            <a:ext cx="1961796" cy="535550"/>
          </a:xfrm>
          <a:prstGeom prst="rect">
            <a:avLst/>
          </a:prstGeom>
          <a:noFill/>
          <a:ln>
            <a:noFill/>
          </a:ln>
        </p:spPr>
      </p:pic>
      <p:pic>
        <p:nvPicPr>
          <p:cNvPr id="139" name="Google Shape;139;p20"/>
          <p:cNvPicPr preferRelativeResize="0"/>
          <p:nvPr/>
        </p:nvPicPr>
        <p:blipFill>
          <a:blip r:embed="rId15">
            <a:alphaModFix/>
          </a:blip>
          <a:stretch>
            <a:fillRect/>
          </a:stretch>
        </p:blipFill>
        <p:spPr>
          <a:xfrm>
            <a:off x="2675454" y="5770792"/>
            <a:ext cx="859996" cy="849240"/>
          </a:xfrm>
          <a:prstGeom prst="rect">
            <a:avLst/>
          </a:prstGeom>
          <a:noFill/>
          <a:ln>
            <a:noFill/>
          </a:ln>
        </p:spPr>
      </p:pic>
      <p:pic>
        <p:nvPicPr>
          <p:cNvPr id="140" name="Google Shape;140;p20"/>
          <p:cNvPicPr preferRelativeResize="0"/>
          <p:nvPr/>
        </p:nvPicPr>
        <p:blipFill>
          <a:blip r:embed="rId16">
            <a:alphaModFix/>
          </a:blip>
          <a:stretch>
            <a:fillRect/>
          </a:stretch>
        </p:blipFill>
        <p:spPr>
          <a:xfrm>
            <a:off x="8082265" y="5849230"/>
            <a:ext cx="1857514" cy="6923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a:off x="539400" y="374904"/>
            <a:ext cx="11113200" cy="867600"/>
          </a:xfrm>
          <a:prstGeom prst="rect">
            <a:avLst/>
          </a:prstGeom>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chemeClr val="lt1"/>
                </a:solidFill>
                <a:latin typeface="Montserrat"/>
                <a:ea typeface="Montserrat"/>
                <a:cs typeface="Montserrat"/>
                <a:sym typeface="Montserrat"/>
              </a:rPr>
              <a:t>More </a:t>
            </a:r>
            <a:r>
              <a:rPr lang="en-US"/>
              <a:t>o</a:t>
            </a:r>
            <a:r>
              <a:rPr lang="en-US" b="1">
                <a:solidFill>
                  <a:schemeClr val="lt1"/>
                </a:solidFill>
                <a:latin typeface="Montserrat"/>
                <a:ea typeface="Montserrat"/>
                <a:cs typeface="Montserrat"/>
                <a:sym typeface="Montserrat"/>
              </a:rPr>
              <a:t>n the Website, </a:t>
            </a:r>
            <a:endParaRPr b="1">
              <a:solidFill>
                <a:schemeClr val="lt1"/>
              </a:solidFill>
              <a:latin typeface="Montserrat"/>
              <a:ea typeface="Montserrat"/>
              <a:cs typeface="Montserrat"/>
              <a:sym typeface="Montserrat"/>
            </a:endParaRPr>
          </a:p>
          <a:p>
            <a:pPr marL="0" lvl="0" indent="0" algn="ctr" rtl="0">
              <a:spcBef>
                <a:spcPts val="0"/>
              </a:spcBef>
              <a:spcAft>
                <a:spcPts val="0"/>
              </a:spcAft>
              <a:buNone/>
            </a:pPr>
            <a:r>
              <a:rPr lang="en-US" b="1">
                <a:solidFill>
                  <a:schemeClr val="lt1"/>
                </a:solidFill>
                <a:latin typeface="Montserrat"/>
                <a:ea typeface="Montserrat"/>
                <a:cs typeface="Montserrat"/>
                <a:sym typeface="Montserrat"/>
              </a:rPr>
              <a:t>Launching Nov. 3</a:t>
            </a:r>
            <a:endParaRPr b="1">
              <a:solidFill>
                <a:schemeClr val="lt1"/>
              </a:solidFill>
              <a:latin typeface="Montserrat"/>
              <a:ea typeface="Montserrat"/>
              <a:cs typeface="Montserrat"/>
              <a:sym typeface="Montserrat"/>
            </a:endParaRPr>
          </a:p>
        </p:txBody>
      </p:sp>
      <p:sp>
        <p:nvSpPr>
          <p:cNvPr id="256" name="Google Shape;256;p38"/>
          <p:cNvSpPr txBox="1">
            <a:spLocks noGrp="1"/>
          </p:cNvSpPr>
          <p:nvPr>
            <p:ph type="body" idx="4294967295"/>
          </p:nvPr>
        </p:nvSpPr>
        <p:spPr>
          <a:xfrm>
            <a:off x="4245150" y="5465000"/>
            <a:ext cx="3701700" cy="999300"/>
          </a:xfrm>
          <a:prstGeom prst="rect">
            <a:avLst/>
          </a:prstGeom>
        </p:spPr>
        <p:txBody>
          <a:bodyPr spcFirstLastPara="1" wrap="square" lIns="91425" tIns="45700" rIns="91425" bIns="45700" anchor="t" anchorCtr="0">
            <a:noAutofit/>
          </a:bodyPr>
          <a:lstStyle/>
          <a:p>
            <a:pPr marL="0" lvl="0" indent="0" algn="ctr" rtl="0">
              <a:lnSpc>
                <a:spcPct val="100000"/>
              </a:lnSpc>
              <a:spcBef>
                <a:spcPts val="1500"/>
              </a:spcBef>
              <a:spcAft>
                <a:spcPts val="1500"/>
              </a:spcAft>
              <a:buNone/>
            </a:pPr>
            <a:r>
              <a:rPr lang="en-US">
                <a:latin typeface="Montserrat"/>
                <a:ea typeface="Montserrat"/>
                <a:cs typeface="Montserrat"/>
                <a:sym typeface="Montserrat"/>
              </a:rPr>
              <a:t>Online </a:t>
            </a:r>
            <a:r>
              <a:rPr lang="en-US"/>
              <a:t>i</a:t>
            </a:r>
            <a:r>
              <a:rPr lang="en-US">
                <a:latin typeface="Montserrat"/>
                <a:ea typeface="Montserrat"/>
                <a:cs typeface="Montserrat"/>
                <a:sym typeface="Montserrat"/>
              </a:rPr>
              <a:t>nteractive </a:t>
            </a:r>
            <a:r>
              <a:rPr lang="en-US" b="1"/>
              <a:t>data visualization</a:t>
            </a:r>
            <a:endParaRPr b="1"/>
          </a:p>
        </p:txBody>
      </p:sp>
      <p:sp>
        <p:nvSpPr>
          <p:cNvPr id="257" name="Google Shape;257;p38"/>
          <p:cNvSpPr txBox="1">
            <a:spLocks noGrp="1"/>
          </p:cNvSpPr>
          <p:nvPr>
            <p:ph type="body" idx="4294967295"/>
          </p:nvPr>
        </p:nvSpPr>
        <p:spPr>
          <a:xfrm>
            <a:off x="36950" y="5464850"/>
            <a:ext cx="3902100" cy="1316400"/>
          </a:xfrm>
          <a:prstGeom prst="rect">
            <a:avLst/>
          </a:prstGeom>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None/>
            </a:pPr>
            <a:r>
              <a:rPr lang="en-US" b="1"/>
              <a:t>State handouts</a:t>
            </a:r>
            <a:r>
              <a:rPr lang="en-US">
                <a:latin typeface="Montserrat"/>
                <a:ea typeface="Montserrat"/>
                <a:cs typeface="Montserrat"/>
                <a:sym typeface="Montserrat"/>
              </a:rPr>
              <a:t> </a:t>
            </a:r>
            <a:endParaRPr/>
          </a:p>
          <a:p>
            <a:pPr marL="0" lvl="0" indent="0" algn="ctr" rtl="0">
              <a:lnSpc>
                <a:spcPct val="100000"/>
              </a:lnSpc>
              <a:spcBef>
                <a:spcPts val="0"/>
              </a:spcBef>
              <a:spcAft>
                <a:spcPts val="0"/>
              </a:spcAft>
              <a:buNone/>
            </a:pPr>
            <a:r>
              <a:rPr lang="en-US"/>
              <a:t>with r</a:t>
            </a:r>
            <a:r>
              <a:rPr lang="en-US">
                <a:latin typeface="Montserrat"/>
                <a:ea typeface="Montserrat"/>
                <a:cs typeface="Montserrat"/>
                <a:sym typeface="Montserrat"/>
              </a:rPr>
              <a:t>egional </a:t>
            </a:r>
            <a:r>
              <a:rPr lang="en-US"/>
              <a:t>c</a:t>
            </a:r>
            <a:r>
              <a:rPr lang="en-US">
                <a:latin typeface="Montserrat"/>
                <a:ea typeface="Montserrat"/>
                <a:cs typeface="Montserrat"/>
                <a:sym typeface="Montserrat"/>
              </a:rPr>
              <a:t>omparison</a:t>
            </a:r>
            <a:endParaRPr>
              <a:latin typeface="Montserrat"/>
              <a:ea typeface="Montserrat"/>
              <a:cs typeface="Montserrat"/>
              <a:sym typeface="Montserrat"/>
            </a:endParaRPr>
          </a:p>
        </p:txBody>
      </p:sp>
      <p:sp>
        <p:nvSpPr>
          <p:cNvPr id="258" name="Google Shape;258;p38"/>
          <p:cNvSpPr txBox="1">
            <a:spLocks noGrp="1"/>
          </p:cNvSpPr>
          <p:nvPr>
            <p:ph type="body" idx="4294967295"/>
          </p:nvPr>
        </p:nvSpPr>
        <p:spPr>
          <a:xfrm>
            <a:off x="8506450" y="5465000"/>
            <a:ext cx="3395100" cy="999300"/>
          </a:xfrm>
          <a:prstGeom prst="rect">
            <a:avLst/>
          </a:prstGeom>
        </p:spPr>
        <p:txBody>
          <a:bodyPr spcFirstLastPara="1" wrap="square" lIns="91425" tIns="45700" rIns="91425" bIns="45700" anchor="t" anchorCtr="0">
            <a:normAutofit fontScale="92500"/>
          </a:bodyPr>
          <a:lstStyle/>
          <a:p>
            <a:pPr marL="0" lvl="0" indent="0" algn="ctr" rtl="0">
              <a:lnSpc>
                <a:spcPct val="100000"/>
              </a:lnSpc>
              <a:spcBef>
                <a:spcPts val="1500"/>
              </a:spcBef>
              <a:spcAft>
                <a:spcPts val="1500"/>
              </a:spcAft>
              <a:buNone/>
            </a:pPr>
            <a:r>
              <a:rPr lang="en-US" b="1"/>
              <a:t>PDF</a:t>
            </a:r>
            <a:r>
              <a:rPr lang="en-US">
                <a:latin typeface="Montserrat"/>
                <a:ea typeface="Montserrat"/>
                <a:cs typeface="Montserrat"/>
                <a:sym typeface="Montserrat"/>
              </a:rPr>
              <a:t> for download</a:t>
            </a:r>
            <a:endParaRPr>
              <a:latin typeface="Montserrat"/>
              <a:ea typeface="Montserrat"/>
              <a:cs typeface="Montserrat"/>
              <a:sym typeface="Montserrat"/>
            </a:endParaRPr>
          </a:p>
        </p:txBody>
      </p:sp>
      <p:pic>
        <p:nvPicPr>
          <p:cNvPr id="259" name="Google Shape;259;p38"/>
          <p:cNvPicPr preferRelativeResize="0"/>
          <p:nvPr/>
        </p:nvPicPr>
        <p:blipFill>
          <a:blip r:embed="rId3">
            <a:alphaModFix/>
          </a:blip>
          <a:stretch>
            <a:fillRect/>
          </a:stretch>
        </p:blipFill>
        <p:spPr>
          <a:xfrm>
            <a:off x="9041200" y="2222588"/>
            <a:ext cx="2325600" cy="3061200"/>
          </a:xfrm>
          <a:prstGeom prst="roundRect">
            <a:avLst>
              <a:gd name="adj" fmla="val 7443"/>
            </a:avLst>
          </a:prstGeom>
          <a:noFill/>
          <a:ln>
            <a:noFill/>
          </a:ln>
        </p:spPr>
      </p:pic>
      <p:pic>
        <p:nvPicPr>
          <p:cNvPr id="260" name="Google Shape;260;p38"/>
          <p:cNvPicPr preferRelativeResize="0"/>
          <p:nvPr/>
        </p:nvPicPr>
        <p:blipFill>
          <a:blip r:embed="rId4">
            <a:alphaModFix/>
          </a:blip>
          <a:stretch>
            <a:fillRect/>
          </a:stretch>
        </p:blipFill>
        <p:spPr>
          <a:xfrm>
            <a:off x="825200" y="2222600"/>
            <a:ext cx="2325600" cy="3061200"/>
          </a:xfrm>
          <a:prstGeom prst="roundRect">
            <a:avLst>
              <a:gd name="adj" fmla="val 8392"/>
            </a:avLst>
          </a:prstGeom>
          <a:noFill/>
          <a:ln>
            <a:noFill/>
          </a:ln>
        </p:spPr>
      </p:pic>
      <p:pic>
        <p:nvPicPr>
          <p:cNvPr id="261" name="Google Shape;261;p38"/>
          <p:cNvPicPr preferRelativeResize="0"/>
          <p:nvPr/>
        </p:nvPicPr>
        <p:blipFill rotWithShape="1">
          <a:blip r:embed="rId5">
            <a:alphaModFix/>
          </a:blip>
          <a:srcRect b="16950"/>
          <a:stretch/>
        </p:blipFill>
        <p:spPr>
          <a:xfrm>
            <a:off x="4933200" y="2222600"/>
            <a:ext cx="2325600" cy="3061200"/>
          </a:xfrm>
          <a:prstGeom prst="roundRect">
            <a:avLst>
              <a:gd name="adj" fmla="val 7806"/>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218"/>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Montana</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pic>
        <p:nvPicPr>
          <p:cNvPr id="1358" name="Google Shape;1358;p219" descr="Chart&#10;&#10;Description automatically generated with medium confidence"/>
          <p:cNvPicPr preferRelativeResize="0"/>
          <p:nvPr/>
        </p:nvPicPr>
        <p:blipFill rotWithShape="1">
          <a:blip r:embed="rId3">
            <a:alphaModFix/>
          </a:blip>
          <a:srcRect r="8900"/>
          <a:stretch/>
        </p:blipFill>
        <p:spPr>
          <a:xfrm>
            <a:off x="5303520" y="1371600"/>
            <a:ext cx="6547103" cy="4542669"/>
          </a:xfrm>
          <a:prstGeom prst="rect">
            <a:avLst/>
          </a:prstGeom>
          <a:noFill/>
          <a:ln>
            <a:noFill/>
          </a:ln>
        </p:spPr>
      </p:pic>
      <p:sp>
        <p:nvSpPr>
          <p:cNvPr id="1359" name="Google Shape;1359;p21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Montana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pic>
        <p:nvPicPr>
          <p:cNvPr id="1364" name="Google Shape;1364;p220" descr="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365" name="Google Shape;1365;p22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Montana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pic>
        <p:nvPicPr>
          <p:cNvPr id="1370" name="Google Shape;1370;p221" descr="A picture containing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371" name="Google Shape;1371;p22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Montana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pic>
        <p:nvPicPr>
          <p:cNvPr id="1376" name="Google Shape;1376;p222" descr="Chart, bar chart&#10;&#10;Description automatically generated"/>
          <p:cNvPicPr preferRelativeResize="0"/>
          <p:nvPr/>
        </p:nvPicPr>
        <p:blipFill rotWithShape="1">
          <a:blip r:embed="rId3">
            <a:alphaModFix/>
          </a:blip>
          <a:srcRect/>
          <a:stretch/>
        </p:blipFill>
        <p:spPr>
          <a:xfrm>
            <a:off x="5303520" y="1143000"/>
            <a:ext cx="7204595" cy="4663439"/>
          </a:xfrm>
          <a:prstGeom prst="rect">
            <a:avLst/>
          </a:prstGeom>
          <a:noFill/>
          <a:ln>
            <a:noFill/>
          </a:ln>
        </p:spPr>
      </p:pic>
      <p:sp>
        <p:nvSpPr>
          <p:cNvPr id="1377" name="Google Shape;1377;p222"/>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Montana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pic>
        <p:nvPicPr>
          <p:cNvPr id="1382" name="Google Shape;1382;p223" descr="Graphical user interface, text&#10;&#10;Description automatically generated"/>
          <p:cNvPicPr preferRelativeResize="0"/>
          <p:nvPr/>
        </p:nvPicPr>
        <p:blipFill rotWithShape="1">
          <a:blip r:embed="rId3">
            <a:alphaModFix/>
          </a:blip>
          <a:srcRect l="8229" r="10694"/>
          <a:stretch/>
        </p:blipFill>
        <p:spPr>
          <a:xfrm>
            <a:off x="822960" y="2286000"/>
            <a:ext cx="10618228" cy="4343400"/>
          </a:xfrm>
          <a:prstGeom prst="rect">
            <a:avLst/>
          </a:prstGeom>
          <a:noFill/>
          <a:ln>
            <a:noFill/>
          </a:ln>
        </p:spPr>
      </p:pic>
      <p:sp>
        <p:nvSpPr>
          <p:cNvPr id="1383" name="Google Shape;1383;p223"/>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Montana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224"/>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Nebraska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22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Nebraska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394" name="Google Shape;1394;p225" descr="Chart&#10;&#10;Description automatically generated with low confidence"/>
          <p:cNvPicPr preferRelativeResize="0"/>
          <p:nvPr/>
        </p:nvPicPr>
        <p:blipFill rotWithShape="1">
          <a:blip r:embed="rId3">
            <a:alphaModFix/>
          </a:blip>
          <a:srcRect r="7672"/>
          <a:stretch/>
        </p:blipFill>
        <p:spPr>
          <a:xfrm>
            <a:off x="5303525" y="1371600"/>
            <a:ext cx="6638544" cy="4538021"/>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22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Nebraska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pic>
        <p:nvPicPr>
          <p:cNvPr id="1400" name="Google Shape;1400;p226" descr="Chart&#10;&#10;Description automatically generated with medium confidence"/>
          <p:cNvPicPr preferRelativeResize="0"/>
          <p:nvPr/>
        </p:nvPicPr>
        <p:blipFill rotWithShape="1">
          <a:blip r:embed="rId3">
            <a:alphaModFix/>
          </a:blip>
          <a:srcRect r="8941"/>
          <a:stretch/>
        </p:blipFill>
        <p:spPr>
          <a:xfrm>
            <a:off x="5303525" y="1172174"/>
            <a:ext cx="6547103" cy="42607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pic>
        <p:nvPicPr>
          <p:cNvPr id="1405" name="Google Shape;1405;p227" descr="A picture containing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406" name="Google Shape;1406;p22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Nebraska High Schools Offering Computer Science</a:t>
            </a:r>
            <a:endParaRPr/>
          </a:p>
          <a:p>
            <a:pPr marL="0" lvl="0" indent="0" algn="l" rtl="0">
              <a:spcBef>
                <a:spcPts val="0"/>
              </a:spcBef>
              <a:spcAft>
                <a:spcPts val="0"/>
              </a:spcAft>
              <a:buNone/>
            </a:pPr>
            <a:endParaRPr b="0"/>
          </a:p>
          <a:p>
            <a:pPr marL="0" lvl="0" indent="0" algn="l" rtl="0">
              <a:spcBef>
                <a:spcPts val="0"/>
              </a:spcBef>
              <a:spcAft>
                <a:spcPts val="0"/>
              </a:spcAft>
              <a:buNone/>
            </a:pPr>
            <a:r>
              <a:rPr lang="en-US" sz="2400" b="0"/>
              <a:t>Percentage Access by Percent of Students Who Qualify for FRL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9"/>
          <p:cNvSpPr txBox="1">
            <a:spLocks noGrp="1"/>
          </p:cNvSpPr>
          <p:nvPr>
            <p:ph type="title"/>
          </p:nvPr>
        </p:nvSpPr>
        <p:spPr>
          <a:xfrm>
            <a:off x="388613" y="671133"/>
            <a:ext cx="4136700" cy="5450100"/>
          </a:xfrm>
          <a:prstGeom prst="rect">
            <a:avLst/>
          </a:prstGeom>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chemeClr val="lt1"/>
                </a:solidFill>
                <a:latin typeface="Montserrat"/>
                <a:ea typeface="Montserrat"/>
                <a:cs typeface="Montserrat"/>
                <a:sym typeface="Montserrat"/>
              </a:rPr>
              <a:t>Rollout</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r>
              <a:rPr lang="en-US" b="1">
                <a:solidFill>
                  <a:schemeClr val="lt1"/>
                </a:solidFill>
                <a:latin typeface="Montserrat"/>
                <a:ea typeface="Montserrat"/>
                <a:cs typeface="Montserrat"/>
                <a:sym typeface="Montserrat"/>
              </a:rPr>
              <a:t>Oct. 27: </a:t>
            </a:r>
            <a:endParaRPr b="1">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Char char="●"/>
            </a:pPr>
            <a:r>
              <a:rPr lang="en-US" sz="2400" b="0">
                <a:solidFill>
                  <a:schemeClr val="lt1"/>
                </a:solidFill>
              </a:rPr>
              <a:t>Media kit sent to partners</a:t>
            </a:r>
            <a:endParaRPr sz="2400" b="0">
              <a:solidFill>
                <a:schemeClr val="lt1"/>
              </a:solidFill>
            </a:endParaRPr>
          </a:p>
          <a:p>
            <a:pPr marL="457200" lvl="0" indent="-381000" algn="l" rtl="0">
              <a:spcBef>
                <a:spcPts val="0"/>
              </a:spcBef>
              <a:spcAft>
                <a:spcPts val="0"/>
              </a:spcAft>
              <a:buClr>
                <a:schemeClr val="lt1"/>
              </a:buClr>
              <a:buSzPts val="2400"/>
              <a:buChar char="●"/>
            </a:pPr>
            <a:r>
              <a:rPr lang="en-US" sz="2400" b="0">
                <a:solidFill>
                  <a:schemeClr val="lt1"/>
                </a:solidFill>
              </a:rPr>
              <a:t>Embargoed pitching to news outlets</a:t>
            </a:r>
            <a:endParaRPr sz="2400" b="0">
              <a:solidFill>
                <a:schemeClr val="lt1"/>
              </a:solidFill>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r>
              <a:rPr lang="en-US" b="1">
                <a:solidFill>
                  <a:schemeClr val="lt1"/>
                </a:solidFill>
                <a:latin typeface="Montserrat"/>
                <a:ea typeface="Montserrat"/>
                <a:cs typeface="Montserrat"/>
                <a:sym typeface="Montserrat"/>
              </a:rPr>
              <a:t>Nov. 3: </a:t>
            </a:r>
            <a:endParaRPr b="1">
              <a:solidFill>
                <a:schemeClr val="lt1"/>
              </a:solidFill>
              <a:latin typeface="Montserrat"/>
              <a:ea typeface="Montserrat"/>
              <a:cs typeface="Montserrat"/>
              <a:sym typeface="Montserrat"/>
            </a:endParaRPr>
          </a:p>
          <a:p>
            <a:pPr marL="457200" lvl="0" indent="-381000" algn="l" rtl="0">
              <a:spcBef>
                <a:spcPts val="0"/>
              </a:spcBef>
              <a:spcAft>
                <a:spcPts val="0"/>
              </a:spcAft>
              <a:buClr>
                <a:schemeClr val="lt1"/>
              </a:buClr>
              <a:buSzPts val="2400"/>
              <a:buChar char="●"/>
            </a:pPr>
            <a:r>
              <a:rPr lang="en-US" sz="2400" b="0">
                <a:solidFill>
                  <a:schemeClr val="lt1"/>
                </a:solidFill>
              </a:rPr>
              <a:t>Embargo lifts</a:t>
            </a:r>
            <a:endParaRPr sz="2400" b="0">
              <a:solidFill>
                <a:schemeClr val="lt1"/>
              </a:solidFill>
            </a:endParaRPr>
          </a:p>
          <a:p>
            <a:pPr marL="457200" lvl="0" indent="-381000" algn="l" rtl="0">
              <a:spcBef>
                <a:spcPts val="0"/>
              </a:spcBef>
              <a:spcAft>
                <a:spcPts val="0"/>
              </a:spcAft>
              <a:buClr>
                <a:schemeClr val="lt1"/>
              </a:buClr>
              <a:buSzPts val="2400"/>
              <a:buChar char="●"/>
            </a:pPr>
            <a:r>
              <a:rPr lang="en-US" sz="2400" b="0">
                <a:solidFill>
                  <a:schemeClr val="lt1"/>
                </a:solidFill>
              </a:rPr>
              <a:t>Blog post, tweets</a:t>
            </a:r>
            <a:endParaRPr sz="2400" b="0">
              <a:solidFill>
                <a:schemeClr val="lt1"/>
              </a:solidFill>
            </a:endParaRPr>
          </a:p>
          <a:p>
            <a:pPr marL="457200" lvl="0" indent="-381000" algn="l" rtl="0">
              <a:spcBef>
                <a:spcPts val="0"/>
              </a:spcBef>
              <a:spcAft>
                <a:spcPts val="0"/>
              </a:spcAft>
              <a:buClr>
                <a:schemeClr val="lt1"/>
              </a:buClr>
              <a:buSzPts val="2400"/>
              <a:buChar char="●"/>
            </a:pPr>
            <a:r>
              <a:rPr lang="en-US" sz="2400" b="0">
                <a:solidFill>
                  <a:schemeClr val="lt1"/>
                </a:solidFill>
              </a:rPr>
              <a:t>CSEdCon keynote</a:t>
            </a:r>
            <a:endParaRPr sz="2400" b="0">
              <a:solidFill>
                <a:schemeClr val="lt1"/>
              </a:solidFill>
            </a:endParaRPr>
          </a:p>
        </p:txBody>
      </p:sp>
      <p:pic>
        <p:nvPicPr>
          <p:cNvPr id="267" name="Google Shape;267;p39"/>
          <p:cNvPicPr preferRelativeResize="0"/>
          <p:nvPr/>
        </p:nvPicPr>
        <p:blipFill>
          <a:blip r:embed="rId3">
            <a:alphaModFix/>
          </a:blip>
          <a:stretch>
            <a:fillRect/>
          </a:stretch>
        </p:blipFill>
        <p:spPr>
          <a:xfrm>
            <a:off x="6260200" y="152400"/>
            <a:ext cx="4978800" cy="6553200"/>
          </a:xfrm>
          <a:prstGeom prst="roundRect">
            <a:avLst>
              <a:gd name="adj" fmla="val 7443"/>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pic>
        <p:nvPicPr>
          <p:cNvPr id="1411" name="Google Shape;1411;p228" descr="Chart&#10;&#10;Description automatically generated"/>
          <p:cNvPicPr preferRelativeResize="0"/>
          <p:nvPr/>
        </p:nvPicPr>
        <p:blipFill rotWithShape="1">
          <a:blip r:embed="rId3">
            <a:alphaModFix/>
          </a:blip>
          <a:srcRect r="56567"/>
          <a:stretch/>
        </p:blipFill>
        <p:spPr>
          <a:xfrm>
            <a:off x="5394960" y="-118872"/>
            <a:ext cx="6436725" cy="6857999"/>
          </a:xfrm>
          <a:prstGeom prst="rect">
            <a:avLst/>
          </a:prstGeom>
          <a:noFill/>
          <a:ln>
            <a:noFill/>
          </a:ln>
        </p:spPr>
      </p:pic>
      <p:sp>
        <p:nvSpPr>
          <p:cNvPr id="1412" name="Google Shape;1412;p228"/>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Nebraska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pic>
        <p:nvPicPr>
          <p:cNvPr id="1417" name="Google Shape;1417;p229" descr="Graphical user interface&#10;&#10;Description automatically generated"/>
          <p:cNvPicPr preferRelativeResize="0"/>
          <p:nvPr/>
        </p:nvPicPr>
        <p:blipFill rotWithShape="1">
          <a:blip r:embed="rId3">
            <a:alphaModFix/>
          </a:blip>
          <a:srcRect/>
          <a:stretch/>
        </p:blipFill>
        <p:spPr>
          <a:xfrm>
            <a:off x="1737360" y="2286000"/>
            <a:ext cx="8600787" cy="4476751"/>
          </a:xfrm>
          <a:prstGeom prst="rect">
            <a:avLst/>
          </a:prstGeom>
          <a:noFill/>
          <a:ln>
            <a:noFill/>
          </a:ln>
        </p:spPr>
      </p:pic>
      <p:sp>
        <p:nvSpPr>
          <p:cNvPr id="1418" name="Google Shape;1418;p229"/>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Nebraska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230"/>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Nevada</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23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Nevada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429" name="Google Shape;1429;p231" descr="Chart, bar chart&#10;&#10;Description automatically generated"/>
          <p:cNvPicPr preferRelativeResize="0"/>
          <p:nvPr/>
        </p:nvPicPr>
        <p:blipFill rotWithShape="1">
          <a:blip r:embed="rId3">
            <a:alphaModFix/>
          </a:blip>
          <a:srcRect r="8941"/>
          <a:stretch/>
        </p:blipFill>
        <p:spPr>
          <a:xfrm>
            <a:off x="5303520" y="1371600"/>
            <a:ext cx="6547103" cy="4523103"/>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pic>
        <p:nvPicPr>
          <p:cNvPr id="1434" name="Google Shape;1434;p232" descr="A picture containing diagram&#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435" name="Google Shape;1435;p23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Nevada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pic>
        <p:nvPicPr>
          <p:cNvPr id="1440" name="Google Shape;1440;p233"/>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441" name="Google Shape;1441;p23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Nevada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pic>
        <p:nvPicPr>
          <p:cNvPr id="1446" name="Google Shape;1446;p234"/>
          <p:cNvPicPr preferRelativeResize="0"/>
          <p:nvPr/>
        </p:nvPicPr>
        <p:blipFill rotWithShape="1">
          <a:blip r:embed="rId3">
            <a:alphaModFix/>
          </a:blip>
          <a:srcRect r="56341"/>
          <a:stretch/>
        </p:blipFill>
        <p:spPr>
          <a:xfrm>
            <a:off x="5486400" y="-457200"/>
            <a:ext cx="6915734" cy="7315201"/>
          </a:xfrm>
          <a:prstGeom prst="rect">
            <a:avLst/>
          </a:prstGeom>
          <a:noFill/>
          <a:ln>
            <a:noFill/>
          </a:ln>
        </p:spPr>
      </p:pic>
      <p:sp>
        <p:nvSpPr>
          <p:cNvPr id="1447" name="Google Shape;1447;p234"/>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Nevada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pic>
        <p:nvPicPr>
          <p:cNvPr id="1452" name="Google Shape;1452;p235"/>
          <p:cNvPicPr preferRelativeResize="0"/>
          <p:nvPr/>
        </p:nvPicPr>
        <p:blipFill rotWithShape="1">
          <a:blip r:embed="rId3">
            <a:alphaModFix/>
          </a:blip>
          <a:srcRect/>
          <a:stretch/>
        </p:blipFill>
        <p:spPr>
          <a:xfrm>
            <a:off x="1737360" y="2286000"/>
            <a:ext cx="8647481" cy="4480561"/>
          </a:xfrm>
          <a:prstGeom prst="rect">
            <a:avLst/>
          </a:prstGeom>
          <a:noFill/>
          <a:ln>
            <a:noFill/>
          </a:ln>
        </p:spPr>
      </p:pic>
      <p:sp>
        <p:nvSpPr>
          <p:cNvPr id="1453" name="Google Shape;1453;p235"/>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Nevada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236"/>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New Hampshire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23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Hampshire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464" name="Google Shape;1464;p237" descr="Chart, bar chart&#10;&#10;Description automatically generated"/>
          <p:cNvPicPr preferRelativeResize="0"/>
          <p:nvPr/>
        </p:nvPicPr>
        <p:blipFill rotWithShape="1">
          <a:blip r:embed="rId3">
            <a:alphaModFix/>
          </a:blip>
          <a:srcRect r="8941"/>
          <a:stretch/>
        </p:blipFill>
        <p:spPr>
          <a:xfrm>
            <a:off x="5303525" y="1371600"/>
            <a:ext cx="6547103" cy="45230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7F9F"/>
        </a:solidFill>
        <a:effectLst/>
      </p:bgPr>
    </p:bg>
    <p:spTree>
      <p:nvGrpSpPr>
        <p:cNvPr id="1" name="Shape 271"/>
        <p:cNvGrpSpPr/>
        <p:nvPr/>
      </p:nvGrpSpPr>
      <p:grpSpPr>
        <a:xfrm>
          <a:off x="0" y="0"/>
          <a:ext cx="0" cy="0"/>
          <a:chOff x="0" y="0"/>
          <a:chExt cx="0" cy="0"/>
        </a:xfrm>
      </p:grpSpPr>
      <p:sp>
        <p:nvSpPr>
          <p:cNvPr id="272" name="Google Shape;272;p40"/>
          <p:cNvSpPr txBox="1">
            <a:spLocks noGrp="1"/>
          </p:cNvSpPr>
          <p:nvPr>
            <p:ph type="title"/>
          </p:nvPr>
        </p:nvSpPr>
        <p:spPr>
          <a:xfrm>
            <a:off x="1499850" y="2766150"/>
            <a:ext cx="9192300" cy="1325700"/>
          </a:xfrm>
          <a:prstGeom prst="rect">
            <a:avLst/>
          </a:prstGeom>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lt1"/>
                </a:solidFill>
                <a:latin typeface="Montserrat"/>
                <a:ea typeface="Montserrat"/>
                <a:cs typeface="Montserrat"/>
                <a:sym typeface="Montserrat"/>
              </a:rPr>
              <a:t>Data Deep Dive</a:t>
            </a:r>
            <a:endParaRPr b="1">
              <a:solidFill>
                <a:schemeClr val="lt1"/>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pic>
        <p:nvPicPr>
          <p:cNvPr id="1469" name="Google Shape;1469;p238" descr="A picture containing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470" name="Google Shape;1470;p23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Hampshire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23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Hampshire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pic>
        <p:nvPicPr>
          <p:cNvPr id="1476" name="Google Shape;1476;p239"/>
          <p:cNvPicPr preferRelativeResize="0"/>
          <p:nvPr/>
        </p:nvPicPr>
        <p:blipFill rotWithShape="1">
          <a:blip r:embed="rId3">
            <a:alphaModFix/>
          </a:blip>
          <a:srcRect r="8900"/>
          <a:stretch/>
        </p:blipFill>
        <p:spPr>
          <a:xfrm>
            <a:off x="5303520" y="1371600"/>
            <a:ext cx="6556249" cy="406908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pic>
        <p:nvPicPr>
          <p:cNvPr id="1481" name="Google Shape;1481;p240" descr="Chart&#10;&#10;Description automatically generated"/>
          <p:cNvPicPr preferRelativeResize="0"/>
          <p:nvPr/>
        </p:nvPicPr>
        <p:blipFill rotWithShape="1">
          <a:blip r:embed="rId3">
            <a:alphaModFix/>
          </a:blip>
          <a:srcRect/>
          <a:stretch/>
        </p:blipFill>
        <p:spPr>
          <a:xfrm>
            <a:off x="5303520" y="1143000"/>
            <a:ext cx="7204595" cy="4663440"/>
          </a:xfrm>
          <a:prstGeom prst="rect">
            <a:avLst/>
          </a:prstGeom>
          <a:noFill/>
          <a:ln>
            <a:noFill/>
          </a:ln>
        </p:spPr>
      </p:pic>
      <p:sp>
        <p:nvSpPr>
          <p:cNvPr id="1482" name="Google Shape;1482;p240"/>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Hampshire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pic>
        <p:nvPicPr>
          <p:cNvPr id="1487" name="Google Shape;1487;p241" descr="Graphical user interface, text&#10;&#10;Description automatically generated"/>
          <p:cNvPicPr preferRelativeResize="0"/>
          <p:nvPr/>
        </p:nvPicPr>
        <p:blipFill rotWithShape="1">
          <a:blip r:embed="rId3">
            <a:alphaModFix/>
          </a:blip>
          <a:srcRect l="7970" r="11195"/>
          <a:stretch/>
        </p:blipFill>
        <p:spPr>
          <a:xfrm>
            <a:off x="822960" y="2286000"/>
            <a:ext cx="10682917" cy="4343399"/>
          </a:xfrm>
          <a:prstGeom prst="rect">
            <a:avLst/>
          </a:prstGeom>
          <a:noFill/>
          <a:ln>
            <a:noFill/>
          </a:ln>
        </p:spPr>
      </p:pic>
      <p:sp>
        <p:nvSpPr>
          <p:cNvPr id="1488" name="Google Shape;1488;p241"/>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New Hampshire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242"/>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New Jersey</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24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Jersey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499" name="Google Shape;1499;p243" descr="A picture containing chart&#10;&#10;Description automatically generated"/>
          <p:cNvPicPr preferRelativeResize="0"/>
          <p:nvPr/>
        </p:nvPicPr>
        <p:blipFill rotWithShape="1">
          <a:blip r:embed="rId3">
            <a:alphaModFix/>
          </a:blip>
          <a:srcRect r="8941"/>
          <a:stretch/>
        </p:blipFill>
        <p:spPr>
          <a:xfrm>
            <a:off x="5303525" y="1371600"/>
            <a:ext cx="6547103" cy="4523101"/>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pic>
        <p:nvPicPr>
          <p:cNvPr id="1504" name="Google Shape;1504;p244" descr="Chart&#10;&#10;Description automatically generated"/>
          <p:cNvPicPr preferRelativeResize="0"/>
          <p:nvPr/>
        </p:nvPicPr>
        <p:blipFill rotWithShape="1">
          <a:blip r:embed="rId3">
            <a:alphaModFix/>
          </a:blip>
          <a:srcRect r="8900"/>
          <a:stretch/>
        </p:blipFill>
        <p:spPr>
          <a:xfrm>
            <a:off x="5303520" y="1371600"/>
            <a:ext cx="6547103" cy="4069080"/>
          </a:xfrm>
          <a:prstGeom prst="rect">
            <a:avLst/>
          </a:prstGeom>
          <a:noFill/>
          <a:ln>
            <a:noFill/>
          </a:ln>
        </p:spPr>
      </p:pic>
      <p:sp>
        <p:nvSpPr>
          <p:cNvPr id="1505" name="Google Shape;1505;p24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Jersey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0" name="Google Shape;1510;p245" descr="Chart, bar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511" name="Google Shape;1511;p24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Jersey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pic>
        <p:nvPicPr>
          <p:cNvPr id="1516" name="Google Shape;1516;p246" descr="Graphical user interface, application&#10;&#10;Description automatically generated"/>
          <p:cNvPicPr preferRelativeResize="0"/>
          <p:nvPr/>
        </p:nvPicPr>
        <p:blipFill rotWithShape="1">
          <a:blip r:embed="rId3">
            <a:alphaModFix/>
          </a:blip>
          <a:srcRect r="55440"/>
          <a:stretch/>
        </p:blipFill>
        <p:spPr>
          <a:xfrm>
            <a:off x="5486400" y="-457200"/>
            <a:ext cx="7040567" cy="7315201"/>
          </a:xfrm>
          <a:prstGeom prst="rect">
            <a:avLst/>
          </a:prstGeom>
          <a:noFill/>
          <a:ln>
            <a:noFill/>
          </a:ln>
        </p:spPr>
      </p:pic>
      <p:sp>
        <p:nvSpPr>
          <p:cNvPr id="1517" name="Google Shape;1517;p246"/>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Jersey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pic>
        <p:nvPicPr>
          <p:cNvPr id="1522" name="Google Shape;1522;p247" descr="Chart&#10;&#10;Description automatically generated"/>
          <p:cNvPicPr preferRelativeResize="0"/>
          <p:nvPr/>
        </p:nvPicPr>
        <p:blipFill rotWithShape="1">
          <a:blip r:embed="rId3">
            <a:alphaModFix/>
          </a:blip>
          <a:srcRect/>
          <a:stretch/>
        </p:blipFill>
        <p:spPr>
          <a:xfrm>
            <a:off x="1737360" y="2286000"/>
            <a:ext cx="8647481" cy="4480561"/>
          </a:xfrm>
          <a:prstGeom prst="rect">
            <a:avLst/>
          </a:prstGeom>
          <a:noFill/>
          <a:ln>
            <a:noFill/>
          </a:ln>
        </p:spPr>
      </p:pic>
      <p:sp>
        <p:nvSpPr>
          <p:cNvPr id="1523" name="Google Shape;1523;p247"/>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New Jersey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1"/>
          <p:cNvSpPr txBox="1">
            <a:spLocks noGrp="1"/>
          </p:cNvSpPr>
          <p:nvPr>
            <p:ph type="title"/>
          </p:nvPr>
        </p:nvSpPr>
        <p:spPr>
          <a:xfrm>
            <a:off x="388613" y="671133"/>
            <a:ext cx="4136700" cy="5450100"/>
          </a:xfrm>
          <a:prstGeom prst="rect">
            <a:avLst/>
          </a:prstGeom>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b="1">
                <a:solidFill>
                  <a:schemeClr val="lt1"/>
                </a:solidFill>
                <a:latin typeface="Montserrat"/>
                <a:ea typeface="Montserrat"/>
                <a:cs typeface="Montserrat"/>
                <a:sym typeface="Montserrat"/>
              </a:rPr>
              <a:t>Percent of High Schools Offering Computer Science</a:t>
            </a:r>
            <a:endParaRPr b="1">
              <a:solidFill>
                <a:schemeClr val="lt1"/>
              </a:solidFill>
              <a:latin typeface="Montserrat"/>
              <a:ea typeface="Montserrat"/>
              <a:cs typeface="Montserrat"/>
              <a:sym typeface="Montserrat"/>
            </a:endParaRPr>
          </a:p>
        </p:txBody>
      </p:sp>
      <p:pic>
        <p:nvPicPr>
          <p:cNvPr id="278" name="Google Shape;278;p41"/>
          <p:cNvPicPr preferRelativeResize="0"/>
          <p:nvPr/>
        </p:nvPicPr>
        <p:blipFill>
          <a:blip r:embed="rId3">
            <a:alphaModFix/>
          </a:blip>
          <a:stretch>
            <a:fillRect/>
          </a:stretch>
        </p:blipFill>
        <p:spPr>
          <a:xfrm>
            <a:off x="5231225" y="1092712"/>
            <a:ext cx="6878950" cy="4672583"/>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248"/>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New Mexico</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24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Mexico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534" name="Google Shape;1534;p249" descr="Chart, bar chart&#10;&#10;Description automatically generated"/>
          <p:cNvPicPr preferRelativeResize="0"/>
          <p:nvPr/>
        </p:nvPicPr>
        <p:blipFill rotWithShape="1">
          <a:blip r:embed="rId3">
            <a:alphaModFix/>
          </a:blip>
          <a:srcRect r="8941"/>
          <a:stretch/>
        </p:blipFill>
        <p:spPr>
          <a:xfrm>
            <a:off x="5303525" y="1371600"/>
            <a:ext cx="6547103" cy="452308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pic>
        <p:nvPicPr>
          <p:cNvPr id="1539" name="Google Shape;1539;p250" descr="A picture containing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540" name="Google Shape;1540;p25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Mexico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pic>
        <p:nvPicPr>
          <p:cNvPr id="1545" name="Google Shape;1545;p251" descr="A picture containing diagram&#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546" name="Google Shape;1546;p25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Mexico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pic>
        <p:nvPicPr>
          <p:cNvPr id="1551" name="Google Shape;1551;p252" descr="Chart&#10;&#10;Description automatically generated"/>
          <p:cNvPicPr preferRelativeResize="0"/>
          <p:nvPr/>
        </p:nvPicPr>
        <p:blipFill rotWithShape="1">
          <a:blip r:embed="rId3">
            <a:alphaModFix/>
          </a:blip>
          <a:srcRect r="56115"/>
          <a:stretch/>
        </p:blipFill>
        <p:spPr>
          <a:xfrm>
            <a:off x="5394960" y="-118872"/>
            <a:ext cx="6505301" cy="6857999"/>
          </a:xfrm>
          <a:prstGeom prst="rect">
            <a:avLst/>
          </a:prstGeom>
          <a:noFill/>
          <a:ln>
            <a:noFill/>
          </a:ln>
        </p:spPr>
      </p:pic>
      <p:sp>
        <p:nvSpPr>
          <p:cNvPr id="1552" name="Google Shape;1552;p252"/>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Mexico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pic>
        <p:nvPicPr>
          <p:cNvPr id="1557" name="Google Shape;1557;p253" descr="Chart&#10;&#10;Description automatically generated"/>
          <p:cNvPicPr preferRelativeResize="0"/>
          <p:nvPr/>
        </p:nvPicPr>
        <p:blipFill rotWithShape="1">
          <a:blip r:embed="rId3">
            <a:alphaModFix/>
          </a:blip>
          <a:srcRect/>
          <a:stretch/>
        </p:blipFill>
        <p:spPr>
          <a:xfrm>
            <a:off x="1737360" y="2286000"/>
            <a:ext cx="8647481" cy="4480561"/>
          </a:xfrm>
          <a:prstGeom prst="rect">
            <a:avLst/>
          </a:prstGeom>
          <a:noFill/>
          <a:ln>
            <a:noFill/>
          </a:ln>
        </p:spPr>
      </p:pic>
      <p:sp>
        <p:nvSpPr>
          <p:cNvPr id="1558" name="Google Shape;1558;p253"/>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New Mexico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254"/>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New York</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25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York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569" name="Google Shape;1569;p255" descr="A picture containing graphical user interface&#10;&#10;Description automatically generated"/>
          <p:cNvPicPr preferRelativeResize="0"/>
          <p:nvPr/>
        </p:nvPicPr>
        <p:blipFill rotWithShape="1">
          <a:blip r:embed="rId3">
            <a:alphaModFix/>
          </a:blip>
          <a:srcRect r="8941"/>
          <a:stretch/>
        </p:blipFill>
        <p:spPr>
          <a:xfrm>
            <a:off x="5303525" y="1371600"/>
            <a:ext cx="6547103" cy="4523088"/>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pic>
        <p:nvPicPr>
          <p:cNvPr id="1574" name="Google Shape;1574;p256" descr="A picture containing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575" name="Google Shape;1575;p25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York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pic>
        <p:nvPicPr>
          <p:cNvPr id="1580" name="Google Shape;1580;p257" descr="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581" name="Google Shape;1581;p25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York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7F9F"/>
        </a:solidFill>
        <a:effectLst/>
      </p:bgPr>
    </p:bg>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1499850" y="2766150"/>
            <a:ext cx="9192300" cy="1325700"/>
          </a:xfrm>
          <a:prstGeom prst="rect">
            <a:avLst/>
          </a:prstGeom>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lt1"/>
                </a:solidFill>
                <a:latin typeface="Montserrat"/>
                <a:ea typeface="Montserrat"/>
                <a:cs typeface="Montserrat"/>
                <a:sym typeface="Montserrat"/>
              </a:rPr>
              <a:t>Policy Deep Dive</a:t>
            </a:r>
            <a:endParaRPr b="1">
              <a:solidFill>
                <a:schemeClr val="lt1"/>
              </a:solidFill>
              <a:latin typeface="Montserrat"/>
              <a:ea typeface="Montserrat"/>
              <a:cs typeface="Montserrat"/>
              <a:sym typeface="Montserrat"/>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pic>
        <p:nvPicPr>
          <p:cNvPr id="1586" name="Google Shape;1586;p258" descr="Graphical user interface, application&#10;&#10;Description automatically generated"/>
          <p:cNvPicPr preferRelativeResize="0"/>
          <p:nvPr/>
        </p:nvPicPr>
        <p:blipFill rotWithShape="1">
          <a:blip r:embed="rId3">
            <a:alphaModFix/>
          </a:blip>
          <a:srcRect r="56567"/>
          <a:stretch/>
        </p:blipFill>
        <p:spPr>
          <a:xfrm>
            <a:off x="5486400" y="-457200"/>
            <a:ext cx="6868160" cy="7315201"/>
          </a:xfrm>
          <a:prstGeom prst="rect">
            <a:avLst/>
          </a:prstGeom>
          <a:noFill/>
          <a:ln>
            <a:noFill/>
          </a:ln>
        </p:spPr>
      </p:pic>
      <p:sp>
        <p:nvSpPr>
          <p:cNvPr id="1587" name="Google Shape;1587;p258"/>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New York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pic>
        <p:nvPicPr>
          <p:cNvPr id="1592" name="Google Shape;1592;p259" descr="Chart&#10;&#10;Description automatically generated"/>
          <p:cNvPicPr preferRelativeResize="0"/>
          <p:nvPr/>
        </p:nvPicPr>
        <p:blipFill rotWithShape="1">
          <a:blip r:embed="rId3">
            <a:alphaModFix/>
          </a:blip>
          <a:srcRect/>
          <a:stretch/>
        </p:blipFill>
        <p:spPr>
          <a:xfrm>
            <a:off x="1737360" y="2286000"/>
            <a:ext cx="8647481" cy="4480561"/>
          </a:xfrm>
          <a:prstGeom prst="rect">
            <a:avLst/>
          </a:prstGeom>
          <a:noFill/>
          <a:ln>
            <a:noFill/>
          </a:ln>
        </p:spPr>
      </p:pic>
      <p:sp>
        <p:nvSpPr>
          <p:cNvPr id="1593" name="Google Shape;1593;p259"/>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New York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260"/>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North Carolina</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26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North Carolina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604" name="Google Shape;1604;p261" descr="Chart&#10;&#10;Description automatically generated"/>
          <p:cNvPicPr preferRelativeResize="0"/>
          <p:nvPr/>
        </p:nvPicPr>
        <p:blipFill rotWithShape="1">
          <a:blip r:embed="rId3">
            <a:alphaModFix/>
          </a:blip>
          <a:srcRect r="8941"/>
          <a:stretch/>
        </p:blipFill>
        <p:spPr>
          <a:xfrm>
            <a:off x="5303525" y="1371600"/>
            <a:ext cx="6547103" cy="4523088"/>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pic>
        <p:nvPicPr>
          <p:cNvPr id="1609" name="Google Shape;1609;p262" descr="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610" name="Google Shape;1610;p26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North Carolina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pic>
        <p:nvPicPr>
          <p:cNvPr id="1615" name="Google Shape;1615;p263" descr="A picture containing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616" name="Google Shape;1616;p26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North Carolina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pic>
        <p:nvPicPr>
          <p:cNvPr id="1621" name="Google Shape;1621;p264" descr="Chart, bar chart&#10;&#10;Description automatically generated"/>
          <p:cNvPicPr preferRelativeResize="0"/>
          <p:nvPr/>
        </p:nvPicPr>
        <p:blipFill rotWithShape="1">
          <a:blip r:embed="rId3">
            <a:alphaModFix/>
          </a:blip>
          <a:srcRect/>
          <a:stretch/>
        </p:blipFill>
        <p:spPr>
          <a:xfrm>
            <a:off x="5303520" y="1143000"/>
            <a:ext cx="6650066" cy="4663440"/>
          </a:xfrm>
          <a:prstGeom prst="rect">
            <a:avLst/>
          </a:prstGeom>
          <a:noFill/>
          <a:ln>
            <a:noFill/>
          </a:ln>
        </p:spPr>
      </p:pic>
      <p:sp>
        <p:nvSpPr>
          <p:cNvPr id="1622" name="Google Shape;1622;p264"/>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North Carolina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pic>
        <p:nvPicPr>
          <p:cNvPr id="1627" name="Google Shape;1627;p265" descr="Graphical user interface, text&#10;&#10;Description automatically generated"/>
          <p:cNvPicPr preferRelativeResize="0"/>
          <p:nvPr/>
        </p:nvPicPr>
        <p:blipFill rotWithShape="1">
          <a:blip r:embed="rId3">
            <a:alphaModFix/>
          </a:blip>
          <a:srcRect l="8957" r="11418"/>
          <a:stretch/>
        </p:blipFill>
        <p:spPr>
          <a:xfrm>
            <a:off x="822960" y="2286000"/>
            <a:ext cx="10521887" cy="4343399"/>
          </a:xfrm>
          <a:prstGeom prst="rect">
            <a:avLst/>
          </a:prstGeom>
          <a:noFill/>
          <a:ln>
            <a:noFill/>
          </a:ln>
        </p:spPr>
      </p:pic>
      <p:sp>
        <p:nvSpPr>
          <p:cNvPr id="1628" name="Google Shape;1628;p265"/>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North Carolina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266"/>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North Dakota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26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North Dakota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639" name="Google Shape;1639;p267" descr="Chart&#10;&#10;Description automatically generated with medium confidence"/>
          <p:cNvPicPr preferRelativeResize="0"/>
          <p:nvPr/>
        </p:nvPicPr>
        <p:blipFill rotWithShape="1">
          <a:blip r:embed="rId3">
            <a:alphaModFix/>
          </a:blip>
          <a:srcRect r="8941"/>
          <a:stretch/>
        </p:blipFill>
        <p:spPr>
          <a:xfrm>
            <a:off x="5303525" y="1371600"/>
            <a:ext cx="6547103" cy="45230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a:spLocks noGrp="1"/>
          </p:cNvSpPr>
          <p:nvPr>
            <p:ph type="title"/>
          </p:nvPr>
        </p:nvSpPr>
        <p:spPr>
          <a:xfrm>
            <a:off x="539413" y="375725"/>
            <a:ext cx="11113200" cy="867600"/>
          </a:xfrm>
          <a:prstGeom prst="rect">
            <a:avLst/>
          </a:prstGeom>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lt1"/>
                </a:solidFill>
                <a:latin typeface="Montserrat"/>
                <a:ea typeface="Montserrat"/>
                <a:cs typeface="Montserrat"/>
                <a:sym typeface="Montserrat"/>
              </a:rPr>
              <a:t>State Policy Progress 2017</a:t>
            </a:r>
            <a:r>
              <a:rPr lang="en-US"/>
              <a:t>–</a:t>
            </a:r>
            <a:r>
              <a:rPr lang="en-US" b="1">
                <a:solidFill>
                  <a:schemeClr val="lt1"/>
                </a:solidFill>
                <a:latin typeface="Montserrat"/>
                <a:ea typeface="Montserrat"/>
                <a:cs typeface="Montserrat"/>
                <a:sym typeface="Montserrat"/>
              </a:rPr>
              <a:t>2021</a:t>
            </a:r>
            <a:endParaRPr b="1">
              <a:solidFill>
                <a:schemeClr val="lt1"/>
              </a:solidFill>
              <a:latin typeface="Montserrat"/>
              <a:ea typeface="Montserrat"/>
              <a:cs typeface="Montserrat"/>
              <a:sym typeface="Montserrat"/>
            </a:endParaRPr>
          </a:p>
        </p:txBody>
      </p:sp>
      <p:pic>
        <p:nvPicPr>
          <p:cNvPr id="289" name="Google Shape;289;p43"/>
          <p:cNvPicPr preferRelativeResize="0"/>
          <p:nvPr/>
        </p:nvPicPr>
        <p:blipFill rotWithShape="1">
          <a:blip r:embed="rId3">
            <a:alphaModFix/>
          </a:blip>
          <a:srcRect r="22112"/>
          <a:stretch/>
        </p:blipFill>
        <p:spPr>
          <a:xfrm>
            <a:off x="656196" y="1906994"/>
            <a:ext cx="8058110" cy="4874800"/>
          </a:xfrm>
          <a:prstGeom prst="rect">
            <a:avLst/>
          </a:prstGeom>
          <a:noFill/>
          <a:ln>
            <a:noFill/>
          </a:ln>
        </p:spPr>
      </p:pic>
      <p:sp>
        <p:nvSpPr>
          <p:cNvPr id="290" name="Google Shape;290;p43"/>
          <p:cNvSpPr txBox="1"/>
          <p:nvPr/>
        </p:nvSpPr>
        <p:spPr>
          <a:xfrm>
            <a:off x="8636475" y="5413475"/>
            <a:ext cx="3220460" cy="104818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b="1">
                <a:latin typeface="Montserrat"/>
                <a:ea typeface="Montserrat"/>
                <a:cs typeface="Montserrat"/>
                <a:sym typeface="Montserrat"/>
              </a:rPr>
              <a:t>7: All High Schools</a:t>
            </a:r>
            <a:endParaRPr sz="1700" b="1">
              <a:latin typeface="Montserrat"/>
              <a:ea typeface="Montserrat"/>
              <a:cs typeface="Montserrat"/>
              <a:sym typeface="Montserrat"/>
            </a:endParaRPr>
          </a:p>
          <a:p>
            <a:pPr marL="0" lvl="0" indent="0" algn="l" rtl="0">
              <a:lnSpc>
                <a:spcPct val="115000"/>
              </a:lnSpc>
              <a:spcBef>
                <a:spcPts val="0"/>
              </a:spcBef>
              <a:spcAft>
                <a:spcPts val="0"/>
              </a:spcAft>
              <a:buNone/>
            </a:pPr>
            <a:r>
              <a:rPr lang="en-US" sz="1700" b="1">
                <a:latin typeface="Montserrat"/>
                <a:ea typeface="Montserrat"/>
                <a:cs typeface="Montserrat"/>
                <a:sym typeface="Montserrat"/>
              </a:rPr>
              <a:t>8: Core Grad Credit</a:t>
            </a:r>
            <a:endParaRPr sz="1700" b="1">
              <a:latin typeface="Montserrat"/>
              <a:ea typeface="Montserrat"/>
              <a:cs typeface="Montserrat"/>
              <a:sym typeface="Montserrat"/>
            </a:endParaRPr>
          </a:p>
          <a:p>
            <a:pPr marL="0" lvl="0" indent="0" algn="l" rtl="0">
              <a:lnSpc>
                <a:spcPct val="115000"/>
              </a:lnSpc>
              <a:spcBef>
                <a:spcPts val="0"/>
              </a:spcBef>
              <a:spcAft>
                <a:spcPts val="0"/>
              </a:spcAft>
              <a:buNone/>
            </a:pPr>
            <a:r>
              <a:rPr lang="en-US" sz="1700" b="1">
                <a:latin typeface="Montserrat"/>
                <a:ea typeface="Montserrat"/>
                <a:cs typeface="Montserrat"/>
                <a:sym typeface="Montserrat"/>
              </a:rPr>
              <a:t>9: Higher Ed Admission</a:t>
            </a:r>
            <a:endParaRPr sz="1700" b="1">
              <a:latin typeface="Montserrat"/>
              <a:ea typeface="Montserrat"/>
              <a:cs typeface="Montserrat"/>
              <a:sym typeface="Montserrat"/>
            </a:endParaRPr>
          </a:p>
        </p:txBody>
      </p:sp>
      <p:sp>
        <p:nvSpPr>
          <p:cNvPr id="291" name="Google Shape;291;p43"/>
          <p:cNvSpPr/>
          <p:nvPr/>
        </p:nvSpPr>
        <p:spPr>
          <a:xfrm>
            <a:off x="1059056" y="2693558"/>
            <a:ext cx="2003265" cy="78183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43" descr="Chart, bar chart&#10;&#10;Description automatically generated"/>
          <p:cNvPicPr preferRelativeResize="0"/>
          <p:nvPr/>
        </p:nvPicPr>
        <p:blipFill rotWithShape="1">
          <a:blip r:embed="rId4">
            <a:alphaModFix/>
          </a:blip>
          <a:srcRect l="14466" t="5740" r="7712"/>
          <a:stretch/>
        </p:blipFill>
        <p:spPr>
          <a:xfrm>
            <a:off x="1603065" y="2650154"/>
            <a:ext cx="809206" cy="815978"/>
          </a:xfrm>
          <a:prstGeom prst="rect">
            <a:avLst/>
          </a:prstGeom>
          <a:noFill/>
          <a:ln>
            <a:noFill/>
          </a:ln>
        </p:spPr>
      </p:pic>
      <p:sp>
        <p:nvSpPr>
          <p:cNvPr id="293" name="Google Shape;293;p43"/>
          <p:cNvSpPr/>
          <p:nvPr/>
        </p:nvSpPr>
        <p:spPr>
          <a:xfrm>
            <a:off x="3586909" y="2703857"/>
            <a:ext cx="2100042" cy="78183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3"/>
          <p:cNvSpPr/>
          <p:nvPr/>
        </p:nvSpPr>
        <p:spPr>
          <a:xfrm>
            <a:off x="6293950" y="2628734"/>
            <a:ext cx="2003265" cy="78183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3"/>
          <p:cNvSpPr/>
          <p:nvPr/>
        </p:nvSpPr>
        <p:spPr>
          <a:xfrm>
            <a:off x="976645" y="4028292"/>
            <a:ext cx="2003265" cy="78183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3"/>
          <p:cNvSpPr/>
          <p:nvPr/>
        </p:nvSpPr>
        <p:spPr>
          <a:xfrm>
            <a:off x="3586909" y="4048866"/>
            <a:ext cx="2100042" cy="78183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3"/>
          <p:cNvSpPr/>
          <p:nvPr/>
        </p:nvSpPr>
        <p:spPr>
          <a:xfrm>
            <a:off x="6293950" y="4048866"/>
            <a:ext cx="2003265" cy="78183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3"/>
          <p:cNvSpPr/>
          <p:nvPr/>
        </p:nvSpPr>
        <p:spPr>
          <a:xfrm>
            <a:off x="1073282" y="5461614"/>
            <a:ext cx="2003265" cy="78183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3"/>
          <p:cNvSpPr/>
          <p:nvPr/>
        </p:nvSpPr>
        <p:spPr>
          <a:xfrm>
            <a:off x="3683616" y="5461614"/>
            <a:ext cx="2003265" cy="78183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3"/>
          <p:cNvSpPr/>
          <p:nvPr/>
        </p:nvSpPr>
        <p:spPr>
          <a:xfrm>
            <a:off x="6293950" y="5468997"/>
            <a:ext cx="2003265" cy="78183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43" descr="Chart&#10;&#10;Description automatically generated"/>
          <p:cNvPicPr preferRelativeResize="0"/>
          <p:nvPr/>
        </p:nvPicPr>
        <p:blipFill rotWithShape="1">
          <a:blip r:embed="rId5">
            <a:alphaModFix/>
          </a:blip>
          <a:srcRect l="12145" r="10687"/>
          <a:stretch/>
        </p:blipFill>
        <p:spPr>
          <a:xfrm>
            <a:off x="4246258" y="2650166"/>
            <a:ext cx="781344" cy="815954"/>
          </a:xfrm>
          <a:prstGeom prst="rect">
            <a:avLst/>
          </a:prstGeom>
          <a:noFill/>
          <a:ln>
            <a:noFill/>
          </a:ln>
        </p:spPr>
      </p:pic>
      <p:pic>
        <p:nvPicPr>
          <p:cNvPr id="302" name="Google Shape;302;p43" descr="A picture containing chart&#10;&#10;Description automatically generated"/>
          <p:cNvPicPr preferRelativeResize="0"/>
          <p:nvPr/>
        </p:nvPicPr>
        <p:blipFill rotWithShape="1">
          <a:blip r:embed="rId6">
            <a:alphaModFix/>
          </a:blip>
          <a:srcRect l="12286" t="14104" r="11308"/>
          <a:stretch/>
        </p:blipFill>
        <p:spPr>
          <a:xfrm>
            <a:off x="6836571" y="2651988"/>
            <a:ext cx="896660" cy="812287"/>
          </a:xfrm>
          <a:prstGeom prst="rect">
            <a:avLst/>
          </a:prstGeom>
          <a:noFill/>
          <a:ln>
            <a:noFill/>
          </a:ln>
        </p:spPr>
      </p:pic>
      <p:pic>
        <p:nvPicPr>
          <p:cNvPr id="303" name="Google Shape;303;p43" descr="Chart, bar chart&#10;&#10;Description automatically generated"/>
          <p:cNvPicPr preferRelativeResize="0"/>
          <p:nvPr/>
        </p:nvPicPr>
        <p:blipFill rotWithShape="1">
          <a:blip r:embed="rId7">
            <a:alphaModFix/>
          </a:blip>
          <a:srcRect l="11679" t="8517" r="11679"/>
          <a:stretch/>
        </p:blipFill>
        <p:spPr>
          <a:xfrm>
            <a:off x="1602513" y="4060516"/>
            <a:ext cx="848345" cy="815977"/>
          </a:xfrm>
          <a:prstGeom prst="rect">
            <a:avLst/>
          </a:prstGeom>
          <a:noFill/>
          <a:ln>
            <a:noFill/>
          </a:ln>
        </p:spPr>
      </p:pic>
      <p:pic>
        <p:nvPicPr>
          <p:cNvPr id="304" name="Google Shape;304;p43" descr="Chart, bar chart&#10;&#10;Description automatically generated"/>
          <p:cNvPicPr preferRelativeResize="0"/>
          <p:nvPr/>
        </p:nvPicPr>
        <p:blipFill rotWithShape="1">
          <a:blip r:embed="rId8">
            <a:alphaModFix/>
          </a:blip>
          <a:srcRect l="11459" t="8858" r="11835"/>
          <a:stretch/>
        </p:blipFill>
        <p:spPr>
          <a:xfrm>
            <a:off x="4212765" y="4067499"/>
            <a:ext cx="848330" cy="812295"/>
          </a:xfrm>
          <a:prstGeom prst="rect">
            <a:avLst/>
          </a:prstGeom>
          <a:noFill/>
          <a:ln>
            <a:noFill/>
          </a:ln>
        </p:spPr>
      </p:pic>
      <p:pic>
        <p:nvPicPr>
          <p:cNvPr id="305" name="Google Shape;305;p43" descr="Chart, bar chart&#10;&#10;Description automatically generated"/>
          <p:cNvPicPr preferRelativeResize="0"/>
          <p:nvPr/>
        </p:nvPicPr>
        <p:blipFill rotWithShape="1">
          <a:blip r:embed="rId9">
            <a:alphaModFix/>
          </a:blip>
          <a:srcRect l="13828" r="12457"/>
          <a:stretch/>
        </p:blipFill>
        <p:spPr>
          <a:xfrm>
            <a:off x="6914833" y="4062080"/>
            <a:ext cx="740126" cy="809100"/>
          </a:xfrm>
          <a:prstGeom prst="rect">
            <a:avLst/>
          </a:prstGeom>
          <a:noFill/>
          <a:ln>
            <a:noFill/>
          </a:ln>
        </p:spPr>
      </p:pic>
      <p:pic>
        <p:nvPicPr>
          <p:cNvPr id="306" name="Google Shape;306;p43" descr="Chart, bar chart&#10;&#10;Description automatically generated"/>
          <p:cNvPicPr preferRelativeResize="0"/>
          <p:nvPr/>
        </p:nvPicPr>
        <p:blipFill rotWithShape="1">
          <a:blip r:embed="rId10">
            <a:alphaModFix/>
          </a:blip>
          <a:srcRect l="12973" t="2638" r="11776"/>
          <a:stretch/>
        </p:blipFill>
        <p:spPr>
          <a:xfrm>
            <a:off x="1616361" y="5474604"/>
            <a:ext cx="782613" cy="815955"/>
          </a:xfrm>
          <a:prstGeom prst="rect">
            <a:avLst/>
          </a:prstGeom>
          <a:noFill/>
          <a:ln>
            <a:noFill/>
          </a:ln>
        </p:spPr>
      </p:pic>
      <p:pic>
        <p:nvPicPr>
          <p:cNvPr id="307" name="Google Shape;307;p43" descr="Diagram&#10;&#10;Description automatically generated"/>
          <p:cNvPicPr preferRelativeResize="0"/>
          <p:nvPr/>
        </p:nvPicPr>
        <p:blipFill rotWithShape="1">
          <a:blip r:embed="rId11">
            <a:alphaModFix/>
          </a:blip>
          <a:srcRect l="14405" r="12505"/>
          <a:stretch/>
        </p:blipFill>
        <p:spPr>
          <a:xfrm>
            <a:off x="4266867" y="5474581"/>
            <a:ext cx="740116" cy="815977"/>
          </a:xfrm>
          <a:prstGeom prst="rect">
            <a:avLst/>
          </a:prstGeom>
          <a:noFill/>
          <a:ln>
            <a:noFill/>
          </a:ln>
        </p:spPr>
      </p:pic>
      <p:pic>
        <p:nvPicPr>
          <p:cNvPr id="308" name="Google Shape;308;p43" descr="Graphical user interface&#10;&#10;Description automatically generated"/>
          <p:cNvPicPr preferRelativeResize="0"/>
          <p:nvPr/>
        </p:nvPicPr>
        <p:blipFill rotWithShape="1">
          <a:blip r:embed="rId12">
            <a:alphaModFix/>
          </a:blip>
          <a:srcRect l="11364" t="17532" r="12820"/>
          <a:stretch/>
        </p:blipFill>
        <p:spPr>
          <a:xfrm>
            <a:off x="6797846" y="5491651"/>
            <a:ext cx="974091" cy="781837"/>
          </a:xfrm>
          <a:prstGeom prst="rect">
            <a:avLst/>
          </a:prstGeom>
          <a:noFill/>
          <a:ln>
            <a:noFill/>
          </a:ln>
        </p:spPr>
      </p:pic>
      <p:sp>
        <p:nvSpPr>
          <p:cNvPr id="309" name="Google Shape;309;p43"/>
          <p:cNvSpPr txBox="1"/>
          <p:nvPr/>
        </p:nvSpPr>
        <p:spPr>
          <a:xfrm>
            <a:off x="8636477" y="2625701"/>
            <a:ext cx="2899373" cy="104818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b="1">
                <a:solidFill>
                  <a:schemeClr val="dk1"/>
                </a:solidFill>
                <a:latin typeface="Montserrat"/>
                <a:ea typeface="Montserrat"/>
                <a:cs typeface="Montserrat"/>
                <a:sym typeface="Montserrat"/>
              </a:rPr>
              <a:t>1: State Plan</a:t>
            </a:r>
            <a:endParaRPr sz="17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700" b="1">
                <a:solidFill>
                  <a:schemeClr val="dk1"/>
                </a:solidFill>
                <a:latin typeface="Montserrat"/>
                <a:ea typeface="Montserrat"/>
                <a:cs typeface="Montserrat"/>
                <a:sym typeface="Montserrat"/>
              </a:rPr>
              <a:t>2: Standards</a:t>
            </a:r>
            <a:endParaRPr sz="17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700" b="1">
                <a:solidFill>
                  <a:schemeClr val="dk1"/>
                </a:solidFill>
                <a:latin typeface="Montserrat"/>
                <a:ea typeface="Montserrat"/>
                <a:cs typeface="Montserrat"/>
                <a:sym typeface="Montserrat"/>
              </a:rPr>
              <a:t>3: Funding</a:t>
            </a:r>
            <a:endParaRPr sz="1500">
              <a:latin typeface="Montserrat"/>
              <a:ea typeface="Montserrat"/>
              <a:cs typeface="Montserrat"/>
              <a:sym typeface="Montserrat"/>
            </a:endParaRPr>
          </a:p>
        </p:txBody>
      </p:sp>
      <p:sp>
        <p:nvSpPr>
          <p:cNvPr id="310" name="Google Shape;310;p43"/>
          <p:cNvSpPr txBox="1"/>
          <p:nvPr/>
        </p:nvSpPr>
        <p:spPr>
          <a:xfrm>
            <a:off x="8636477" y="4019581"/>
            <a:ext cx="2899373" cy="104818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b="1">
                <a:solidFill>
                  <a:schemeClr val="dk1"/>
                </a:solidFill>
                <a:latin typeface="Montserrat"/>
                <a:ea typeface="Montserrat"/>
                <a:cs typeface="Montserrat"/>
                <a:sym typeface="Montserrat"/>
              </a:rPr>
              <a:t>4: Teacher Certification</a:t>
            </a:r>
            <a:endParaRPr sz="17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700" b="1">
                <a:solidFill>
                  <a:schemeClr val="dk1"/>
                </a:solidFill>
                <a:latin typeface="Montserrat"/>
                <a:ea typeface="Montserrat"/>
                <a:cs typeface="Montserrat"/>
                <a:sym typeface="Montserrat"/>
              </a:rPr>
              <a:t>5: Preservice Programs</a:t>
            </a:r>
            <a:endParaRPr sz="1700" b="1">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US" sz="1700" b="1">
                <a:solidFill>
                  <a:schemeClr val="dk1"/>
                </a:solidFill>
                <a:latin typeface="Montserrat"/>
                <a:ea typeface="Montserrat"/>
                <a:cs typeface="Montserrat"/>
                <a:sym typeface="Montserrat"/>
              </a:rPr>
              <a:t>6: State CS Supervisor</a:t>
            </a:r>
            <a:endParaRPr sz="1500">
              <a:latin typeface="Montserrat"/>
              <a:ea typeface="Montserrat"/>
              <a:cs typeface="Montserrat"/>
              <a:sym typeface="Montserrat"/>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pic>
        <p:nvPicPr>
          <p:cNvPr id="1644" name="Google Shape;1644;p268" descr="A picture containing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645" name="Google Shape;1645;p26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North Dakota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pic>
        <p:nvPicPr>
          <p:cNvPr id="1650" name="Google Shape;1650;p269" descr="Chart&#10;&#10;Description automatically generated"/>
          <p:cNvPicPr preferRelativeResize="0"/>
          <p:nvPr/>
        </p:nvPicPr>
        <p:blipFill rotWithShape="1">
          <a:blip r:embed="rId3">
            <a:alphaModFix/>
          </a:blip>
          <a:srcRect r="8842"/>
          <a:stretch/>
        </p:blipFill>
        <p:spPr>
          <a:xfrm>
            <a:off x="5303520" y="1371600"/>
            <a:ext cx="6556249" cy="4069080"/>
          </a:xfrm>
          <a:prstGeom prst="rect">
            <a:avLst/>
          </a:prstGeom>
          <a:noFill/>
          <a:ln>
            <a:noFill/>
          </a:ln>
        </p:spPr>
      </p:pic>
      <p:sp>
        <p:nvSpPr>
          <p:cNvPr id="1651" name="Google Shape;1651;p26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North Dakota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pic>
        <p:nvPicPr>
          <p:cNvPr id="1656" name="Google Shape;1656;p270" descr="Chart, bar chart&#10;&#10;Description automatically generated"/>
          <p:cNvPicPr preferRelativeResize="0"/>
          <p:nvPr/>
        </p:nvPicPr>
        <p:blipFill rotWithShape="1">
          <a:blip r:embed="rId3">
            <a:alphaModFix/>
          </a:blip>
          <a:srcRect/>
          <a:stretch/>
        </p:blipFill>
        <p:spPr>
          <a:xfrm>
            <a:off x="5303520" y="1143000"/>
            <a:ext cx="6647335" cy="4663440"/>
          </a:xfrm>
          <a:prstGeom prst="rect">
            <a:avLst/>
          </a:prstGeom>
          <a:noFill/>
          <a:ln>
            <a:noFill/>
          </a:ln>
        </p:spPr>
      </p:pic>
      <p:sp>
        <p:nvSpPr>
          <p:cNvPr id="1657" name="Google Shape;1657;p270"/>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North Dakota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pic>
        <p:nvPicPr>
          <p:cNvPr id="1662" name="Google Shape;1662;p271" descr="A screenshot of a computer&#10;&#10;Description automatically generated with low confidence"/>
          <p:cNvPicPr preferRelativeResize="0"/>
          <p:nvPr/>
        </p:nvPicPr>
        <p:blipFill rotWithShape="1">
          <a:blip r:embed="rId3">
            <a:alphaModFix/>
          </a:blip>
          <a:srcRect l="8451" r="11439"/>
          <a:stretch/>
        </p:blipFill>
        <p:spPr>
          <a:xfrm>
            <a:off x="822960" y="2286000"/>
            <a:ext cx="10587037" cy="4343400"/>
          </a:xfrm>
          <a:prstGeom prst="rect">
            <a:avLst/>
          </a:prstGeom>
          <a:noFill/>
          <a:ln>
            <a:noFill/>
          </a:ln>
        </p:spPr>
      </p:pic>
      <p:sp>
        <p:nvSpPr>
          <p:cNvPr id="1663" name="Google Shape;1663;p271"/>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North Dakota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272"/>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Ohio</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27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Ohio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674" name="Google Shape;1674;p273" descr="Chart&#10;&#10;Description automatically generated"/>
          <p:cNvPicPr preferRelativeResize="0"/>
          <p:nvPr/>
        </p:nvPicPr>
        <p:blipFill rotWithShape="1">
          <a:blip r:embed="rId3">
            <a:alphaModFix/>
          </a:blip>
          <a:srcRect r="8941"/>
          <a:stretch/>
        </p:blipFill>
        <p:spPr>
          <a:xfrm>
            <a:off x="5303525" y="1371600"/>
            <a:ext cx="6547103" cy="4523088"/>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678"/>
        <p:cNvGrpSpPr/>
        <p:nvPr/>
      </p:nvGrpSpPr>
      <p:grpSpPr>
        <a:xfrm>
          <a:off x="0" y="0"/>
          <a:ext cx="0" cy="0"/>
          <a:chOff x="0" y="0"/>
          <a:chExt cx="0" cy="0"/>
        </a:xfrm>
      </p:grpSpPr>
      <p:pic>
        <p:nvPicPr>
          <p:cNvPr id="1679" name="Google Shape;1679;p274" descr="Chart&#10;&#10;Description automatically generated"/>
          <p:cNvPicPr preferRelativeResize="0"/>
          <p:nvPr/>
        </p:nvPicPr>
        <p:blipFill rotWithShape="1">
          <a:blip r:embed="rId3">
            <a:alphaModFix/>
          </a:blip>
          <a:srcRect r="8900"/>
          <a:stretch/>
        </p:blipFill>
        <p:spPr>
          <a:xfrm>
            <a:off x="5303520" y="1371600"/>
            <a:ext cx="6547103" cy="4069080"/>
          </a:xfrm>
          <a:prstGeom prst="rect">
            <a:avLst/>
          </a:prstGeom>
          <a:noFill/>
          <a:ln>
            <a:noFill/>
          </a:ln>
        </p:spPr>
      </p:pic>
      <p:sp>
        <p:nvSpPr>
          <p:cNvPr id="1680" name="Google Shape;1680;p27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Ohio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pic>
        <p:nvPicPr>
          <p:cNvPr id="1685" name="Google Shape;1685;p275" descr="Chart&#10;&#10;Description automatically generated with low confidence"/>
          <p:cNvPicPr preferRelativeResize="0"/>
          <p:nvPr/>
        </p:nvPicPr>
        <p:blipFill rotWithShape="1">
          <a:blip r:embed="rId3">
            <a:alphaModFix/>
          </a:blip>
          <a:srcRect r="8842"/>
          <a:stretch/>
        </p:blipFill>
        <p:spPr>
          <a:xfrm>
            <a:off x="5303520" y="1371600"/>
            <a:ext cx="6556249" cy="4069080"/>
          </a:xfrm>
          <a:prstGeom prst="rect">
            <a:avLst/>
          </a:prstGeom>
          <a:noFill/>
          <a:ln>
            <a:noFill/>
          </a:ln>
        </p:spPr>
      </p:pic>
      <p:sp>
        <p:nvSpPr>
          <p:cNvPr id="1686" name="Google Shape;1686;p27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Ohio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pic>
        <p:nvPicPr>
          <p:cNvPr id="1691" name="Google Shape;1691;p276" descr="Chart, bar chart&#10;&#10;Description automatically generated"/>
          <p:cNvPicPr preferRelativeResize="0"/>
          <p:nvPr/>
        </p:nvPicPr>
        <p:blipFill rotWithShape="1">
          <a:blip r:embed="rId3">
            <a:alphaModFix/>
          </a:blip>
          <a:srcRect/>
          <a:stretch/>
        </p:blipFill>
        <p:spPr>
          <a:xfrm>
            <a:off x="5303520" y="1143000"/>
            <a:ext cx="6649422" cy="4663440"/>
          </a:xfrm>
          <a:prstGeom prst="rect">
            <a:avLst/>
          </a:prstGeom>
          <a:noFill/>
          <a:ln>
            <a:noFill/>
          </a:ln>
        </p:spPr>
      </p:pic>
      <p:sp>
        <p:nvSpPr>
          <p:cNvPr id="1692" name="Google Shape;1692;p276"/>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Ohio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pic>
        <p:nvPicPr>
          <p:cNvPr id="1697" name="Google Shape;1697;p277" descr="A screenshot of a computer&#10;&#10;Description automatically generated with medium confidence"/>
          <p:cNvPicPr preferRelativeResize="0"/>
          <p:nvPr/>
        </p:nvPicPr>
        <p:blipFill rotWithShape="1">
          <a:blip r:embed="rId3">
            <a:alphaModFix/>
          </a:blip>
          <a:srcRect l="8716" r="11899"/>
          <a:stretch/>
        </p:blipFill>
        <p:spPr>
          <a:xfrm>
            <a:off x="822960" y="2286000"/>
            <a:ext cx="10498089" cy="4343399"/>
          </a:xfrm>
          <a:prstGeom prst="rect">
            <a:avLst/>
          </a:prstGeom>
          <a:noFill/>
          <a:ln>
            <a:noFill/>
          </a:ln>
        </p:spPr>
      </p:pic>
      <p:sp>
        <p:nvSpPr>
          <p:cNvPr id="1698" name="Google Shape;1698;p277"/>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Ohio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4"/>
          <p:cNvSpPr txBox="1">
            <a:spLocks noGrp="1"/>
          </p:cNvSpPr>
          <p:nvPr>
            <p:ph type="title"/>
          </p:nvPr>
        </p:nvSpPr>
        <p:spPr>
          <a:xfrm>
            <a:off x="390900" y="375725"/>
            <a:ext cx="11410200" cy="867600"/>
          </a:xfrm>
          <a:prstGeom prst="rect">
            <a:avLst/>
          </a:prstGeom>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Computer Science Can Satisfy a Core High School Graduation Requirement</a:t>
            </a:r>
            <a:endParaRPr/>
          </a:p>
        </p:txBody>
      </p:sp>
      <p:sp>
        <p:nvSpPr>
          <p:cNvPr id="316" name="Google Shape;316;p44"/>
          <p:cNvSpPr/>
          <p:nvPr/>
        </p:nvSpPr>
        <p:spPr>
          <a:xfrm>
            <a:off x="6587850" y="2442200"/>
            <a:ext cx="2130000" cy="831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 name="Google Shape;317;p44" descr="Map&#10;&#10;Description automatically generated"/>
          <p:cNvPicPr preferRelativeResize="0"/>
          <p:nvPr/>
        </p:nvPicPr>
        <p:blipFill rotWithShape="1">
          <a:blip r:embed="rId3">
            <a:alphaModFix/>
          </a:blip>
          <a:srcRect/>
          <a:stretch/>
        </p:blipFill>
        <p:spPr>
          <a:xfrm>
            <a:off x="355600" y="2034531"/>
            <a:ext cx="7156653" cy="4661368"/>
          </a:xfrm>
          <a:prstGeom prst="rect">
            <a:avLst/>
          </a:prstGeom>
          <a:noFill/>
          <a:ln>
            <a:noFill/>
          </a:ln>
        </p:spPr>
      </p:pic>
      <p:pic>
        <p:nvPicPr>
          <p:cNvPr id="318" name="Google Shape;318;p44" descr="Chart, bar chart&#10;&#10;Description automatically generated"/>
          <p:cNvPicPr preferRelativeResize="0"/>
          <p:nvPr/>
        </p:nvPicPr>
        <p:blipFill rotWithShape="1">
          <a:blip r:embed="rId4">
            <a:alphaModFix/>
          </a:blip>
          <a:srcRect r="12922" b="8181"/>
          <a:stretch/>
        </p:blipFill>
        <p:spPr>
          <a:xfrm>
            <a:off x="7512250" y="2647975"/>
            <a:ext cx="4288849" cy="3434482"/>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278"/>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Oklahoma</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27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Oklahoma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709" name="Google Shape;1709;p279" descr="Chart&#10;&#10;Description automatically generated"/>
          <p:cNvPicPr preferRelativeResize="0"/>
          <p:nvPr/>
        </p:nvPicPr>
        <p:blipFill rotWithShape="1">
          <a:blip r:embed="rId3">
            <a:alphaModFix/>
          </a:blip>
          <a:srcRect r="8941"/>
          <a:stretch/>
        </p:blipFill>
        <p:spPr>
          <a:xfrm>
            <a:off x="5303525" y="1371600"/>
            <a:ext cx="6547103" cy="452308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pic>
        <p:nvPicPr>
          <p:cNvPr id="1714" name="Google Shape;1714;p280" descr="Chart&#10;&#10;Description automatically generated with medium confidence"/>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715" name="Google Shape;1715;p28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Oklahoma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pic>
        <p:nvPicPr>
          <p:cNvPr id="1720" name="Google Shape;1720;p281" descr="Chart, bar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721" name="Google Shape;1721;p28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Oklahoma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pic>
        <p:nvPicPr>
          <p:cNvPr id="1726" name="Google Shape;1726;p282" descr="Graphical user interface, chart&#10;&#10;Description automatically generated"/>
          <p:cNvPicPr preferRelativeResize="0"/>
          <p:nvPr/>
        </p:nvPicPr>
        <p:blipFill rotWithShape="1">
          <a:blip r:embed="rId3">
            <a:alphaModFix/>
          </a:blip>
          <a:srcRect r="56567"/>
          <a:stretch/>
        </p:blipFill>
        <p:spPr>
          <a:xfrm>
            <a:off x="5394960" y="-118872"/>
            <a:ext cx="6436725" cy="6857999"/>
          </a:xfrm>
          <a:prstGeom prst="rect">
            <a:avLst/>
          </a:prstGeom>
          <a:noFill/>
          <a:ln>
            <a:noFill/>
          </a:ln>
        </p:spPr>
      </p:pic>
      <p:sp>
        <p:nvSpPr>
          <p:cNvPr id="1727" name="Google Shape;1727;p282"/>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Oklahoma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pic>
        <p:nvPicPr>
          <p:cNvPr id="1732" name="Google Shape;1732;p283" descr="Graphical user interface, text, application&#10;&#10;Description automatically generated"/>
          <p:cNvPicPr preferRelativeResize="0"/>
          <p:nvPr/>
        </p:nvPicPr>
        <p:blipFill rotWithShape="1">
          <a:blip r:embed="rId3">
            <a:alphaModFix/>
          </a:blip>
          <a:srcRect/>
          <a:stretch/>
        </p:blipFill>
        <p:spPr>
          <a:xfrm>
            <a:off x="1737360" y="2286000"/>
            <a:ext cx="8725892" cy="4480559"/>
          </a:xfrm>
          <a:prstGeom prst="rect">
            <a:avLst/>
          </a:prstGeom>
          <a:noFill/>
          <a:ln>
            <a:noFill/>
          </a:ln>
        </p:spPr>
      </p:pic>
      <p:sp>
        <p:nvSpPr>
          <p:cNvPr id="1733" name="Google Shape;1733;p283"/>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Oklahoma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284"/>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Oregon</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28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Oregon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744" name="Google Shape;1744;p285" descr="A picture containing chart&#10;&#10;Description automatically generated"/>
          <p:cNvPicPr preferRelativeResize="0"/>
          <p:nvPr/>
        </p:nvPicPr>
        <p:blipFill rotWithShape="1">
          <a:blip r:embed="rId3">
            <a:alphaModFix/>
          </a:blip>
          <a:srcRect r="15959"/>
          <a:stretch/>
        </p:blipFill>
        <p:spPr>
          <a:xfrm>
            <a:off x="5303520" y="1371600"/>
            <a:ext cx="6547105" cy="4533475"/>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pic>
        <p:nvPicPr>
          <p:cNvPr id="1749" name="Google Shape;1749;p286"/>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750" name="Google Shape;1750;p28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Oregon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pic>
        <p:nvPicPr>
          <p:cNvPr id="1755" name="Google Shape;1755;p287"/>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756" name="Google Shape;1756;p28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Oregon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5"/>
          <p:cNvSpPr txBox="1">
            <a:spLocks noGrp="1"/>
          </p:cNvSpPr>
          <p:nvPr>
            <p:ph type="title"/>
          </p:nvPr>
        </p:nvSpPr>
        <p:spPr>
          <a:xfrm>
            <a:off x="390900" y="375725"/>
            <a:ext cx="11410200" cy="867600"/>
          </a:xfrm>
          <a:prstGeom prst="rect">
            <a:avLst/>
          </a:prstGeom>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Dedicated Funding for K–12 </a:t>
            </a:r>
            <a:endParaRPr/>
          </a:p>
          <a:p>
            <a:pPr marL="0" lvl="0" indent="0" algn="ctr" rtl="0">
              <a:spcBef>
                <a:spcPts val="0"/>
              </a:spcBef>
              <a:spcAft>
                <a:spcPts val="0"/>
              </a:spcAft>
              <a:buNone/>
            </a:pPr>
            <a:r>
              <a:rPr lang="en-US"/>
              <a:t>Computer Science</a:t>
            </a:r>
            <a:endParaRPr/>
          </a:p>
        </p:txBody>
      </p:sp>
      <p:sp>
        <p:nvSpPr>
          <p:cNvPr id="324" name="Google Shape;324;p45"/>
          <p:cNvSpPr/>
          <p:nvPr/>
        </p:nvSpPr>
        <p:spPr>
          <a:xfrm>
            <a:off x="6587850" y="2442200"/>
            <a:ext cx="2130000" cy="831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 name="Google Shape;325;p45" descr="Map&#10;&#10;Description automatically generated"/>
          <p:cNvPicPr preferRelativeResize="0"/>
          <p:nvPr/>
        </p:nvPicPr>
        <p:blipFill rotWithShape="1">
          <a:blip r:embed="rId3">
            <a:alphaModFix/>
          </a:blip>
          <a:srcRect/>
          <a:stretch/>
        </p:blipFill>
        <p:spPr>
          <a:xfrm>
            <a:off x="356616" y="2029968"/>
            <a:ext cx="7159750" cy="4663438"/>
          </a:xfrm>
          <a:prstGeom prst="rect">
            <a:avLst/>
          </a:prstGeom>
          <a:noFill/>
          <a:ln>
            <a:noFill/>
          </a:ln>
        </p:spPr>
      </p:pic>
      <p:pic>
        <p:nvPicPr>
          <p:cNvPr id="326" name="Google Shape;326;p45"/>
          <p:cNvPicPr preferRelativeResize="0"/>
          <p:nvPr/>
        </p:nvPicPr>
        <p:blipFill>
          <a:blip r:embed="rId4">
            <a:alphaModFix/>
          </a:blip>
          <a:stretch>
            <a:fillRect/>
          </a:stretch>
        </p:blipFill>
        <p:spPr>
          <a:xfrm>
            <a:off x="7516368" y="2877513"/>
            <a:ext cx="4370834" cy="3151066"/>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pic>
        <p:nvPicPr>
          <p:cNvPr id="1761" name="Google Shape;1761;p288"/>
          <p:cNvPicPr preferRelativeResize="0"/>
          <p:nvPr/>
        </p:nvPicPr>
        <p:blipFill rotWithShape="1">
          <a:blip r:embed="rId3">
            <a:alphaModFix/>
          </a:blip>
          <a:srcRect r="56567"/>
          <a:stretch/>
        </p:blipFill>
        <p:spPr>
          <a:xfrm>
            <a:off x="5394960" y="-118872"/>
            <a:ext cx="6436725" cy="6857999"/>
          </a:xfrm>
          <a:prstGeom prst="rect">
            <a:avLst/>
          </a:prstGeom>
          <a:noFill/>
          <a:ln>
            <a:noFill/>
          </a:ln>
        </p:spPr>
      </p:pic>
      <p:sp>
        <p:nvSpPr>
          <p:cNvPr id="1762" name="Google Shape;1762;p288"/>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Oregon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pic>
        <p:nvPicPr>
          <p:cNvPr id="1767" name="Google Shape;1767;p289"/>
          <p:cNvPicPr preferRelativeResize="0"/>
          <p:nvPr/>
        </p:nvPicPr>
        <p:blipFill rotWithShape="1">
          <a:blip r:embed="rId3">
            <a:alphaModFix/>
          </a:blip>
          <a:srcRect/>
          <a:stretch/>
        </p:blipFill>
        <p:spPr>
          <a:xfrm>
            <a:off x="1737360" y="2286000"/>
            <a:ext cx="8725892" cy="4480559"/>
          </a:xfrm>
          <a:prstGeom prst="rect">
            <a:avLst/>
          </a:prstGeom>
          <a:noFill/>
          <a:ln>
            <a:noFill/>
          </a:ln>
        </p:spPr>
      </p:pic>
      <p:sp>
        <p:nvSpPr>
          <p:cNvPr id="1768" name="Google Shape;1768;p289"/>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Oregon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290"/>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Pennsylvania</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29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Pennsylvania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779" name="Google Shape;1779;p291" descr="Chart, bar chart&#10;&#10;Description automatically generated"/>
          <p:cNvPicPr preferRelativeResize="0"/>
          <p:nvPr/>
        </p:nvPicPr>
        <p:blipFill rotWithShape="1">
          <a:blip r:embed="rId3">
            <a:alphaModFix/>
          </a:blip>
          <a:srcRect r="8917"/>
          <a:stretch/>
        </p:blipFill>
        <p:spPr>
          <a:xfrm>
            <a:off x="5303525" y="1371600"/>
            <a:ext cx="6547103" cy="452192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pic>
        <p:nvPicPr>
          <p:cNvPr id="1784" name="Google Shape;1784;p292"/>
          <p:cNvPicPr preferRelativeResize="0"/>
          <p:nvPr/>
        </p:nvPicPr>
        <p:blipFill rotWithShape="1">
          <a:blip r:embed="rId3">
            <a:alphaModFix/>
          </a:blip>
          <a:srcRect r="8917"/>
          <a:stretch/>
        </p:blipFill>
        <p:spPr>
          <a:xfrm>
            <a:off x="5303520" y="1371600"/>
            <a:ext cx="6547103" cy="4069080"/>
          </a:xfrm>
          <a:prstGeom prst="rect">
            <a:avLst/>
          </a:prstGeom>
          <a:noFill/>
          <a:ln>
            <a:noFill/>
          </a:ln>
        </p:spPr>
      </p:pic>
      <p:sp>
        <p:nvSpPr>
          <p:cNvPr id="1785" name="Google Shape;1785;p29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Pennsylvania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pic>
        <p:nvPicPr>
          <p:cNvPr id="1790" name="Google Shape;1790;p293"/>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791" name="Google Shape;1791;p29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Pennsylvania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pic>
        <p:nvPicPr>
          <p:cNvPr id="1796" name="Google Shape;1796;p294"/>
          <p:cNvPicPr preferRelativeResize="0"/>
          <p:nvPr/>
        </p:nvPicPr>
        <p:blipFill rotWithShape="1">
          <a:blip r:embed="rId3">
            <a:alphaModFix/>
          </a:blip>
          <a:srcRect/>
          <a:stretch/>
        </p:blipFill>
        <p:spPr>
          <a:xfrm>
            <a:off x="5303520" y="1143000"/>
            <a:ext cx="6647335" cy="4663440"/>
          </a:xfrm>
          <a:prstGeom prst="rect">
            <a:avLst/>
          </a:prstGeom>
          <a:noFill/>
          <a:ln>
            <a:noFill/>
          </a:ln>
        </p:spPr>
      </p:pic>
      <p:sp>
        <p:nvSpPr>
          <p:cNvPr id="1797" name="Google Shape;1797;p294"/>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Pennsylvania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pic>
        <p:nvPicPr>
          <p:cNvPr id="1802" name="Google Shape;1802;p295"/>
          <p:cNvPicPr preferRelativeResize="0"/>
          <p:nvPr/>
        </p:nvPicPr>
        <p:blipFill rotWithShape="1">
          <a:blip r:embed="rId3">
            <a:alphaModFix/>
          </a:blip>
          <a:srcRect l="8694" r="11680"/>
          <a:stretch/>
        </p:blipFill>
        <p:spPr>
          <a:xfrm>
            <a:off x="822960" y="2286000"/>
            <a:ext cx="10414919" cy="4343400"/>
          </a:xfrm>
          <a:prstGeom prst="rect">
            <a:avLst/>
          </a:prstGeom>
          <a:noFill/>
          <a:ln>
            <a:noFill/>
          </a:ln>
        </p:spPr>
      </p:pic>
      <p:sp>
        <p:nvSpPr>
          <p:cNvPr id="1803" name="Google Shape;1803;p295"/>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Pennsylvania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296"/>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Rhode Island</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29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Rhode Island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814" name="Google Shape;1814;p297" descr="Diagram, schematic&#10;&#10;Description automatically generated"/>
          <p:cNvPicPr preferRelativeResize="0"/>
          <p:nvPr/>
        </p:nvPicPr>
        <p:blipFill rotWithShape="1">
          <a:blip r:embed="rId3">
            <a:alphaModFix/>
          </a:blip>
          <a:srcRect r="11909"/>
          <a:stretch/>
        </p:blipFill>
        <p:spPr>
          <a:xfrm>
            <a:off x="5303520" y="1554480"/>
            <a:ext cx="6547105" cy="432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title"/>
          </p:nvPr>
        </p:nvSpPr>
        <p:spPr>
          <a:xfrm>
            <a:off x="539413" y="375725"/>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State Plan for K–12 Computer Science</a:t>
            </a:r>
            <a:endParaRPr/>
          </a:p>
        </p:txBody>
      </p:sp>
      <p:pic>
        <p:nvPicPr>
          <p:cNvPr id="332" name="Google Shape;332;p46" descr="Map&#10;&#10;Description automatically generated"/>
          <p:cNvPicPr preferRelativeResize="0"/>
          <p:nvPr/>
        </p:nvPicPr>
        <p:blipFill rotWithShape="1">
          <a:blip r:embed="rId3">
            <a:alphaModFix/>
          </a:blip>
          <a:srcRect/>
          <a:stretch/>
        </p:blipFill>
        <p:spPr>
          <a:xfrm>
            <a:off x="356616" y="2029968"/>
            <a:ext cx="7159750" cy="4663019"/>
          </a:xfrm>
          <a:prstGeom prst="rect">
            <a:avLst/>
          </a:prstGeom>
          <a:noFill/>
          <a:ln>
            <a:noFill/>
          </a:ln>
        </p:spPr>
      </p:pic>
      <p:pic>
        <p:nvPicPr>
          <p:cNvPr id="333" name="Google Shape;333;p46"/>
          <p:cNvPicPr preferRelativeResize="0"/>
          <p:nvPr/>
        </p:nvPicPr>
        <p:blipFill>
          <a:blip r:embed="rId4">
            <a:alphaModFix/>
          </a:blip>
          <a:stretch>
            <a:fillRect/>
          </a:stretch>
        </p:blipFill>
        <p:spPr>
          <a:xfrm>
            <a:off x="7516375" y="2757429"/>
            <a:ext cx="4370832" cy="3271134"/>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29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Rhode Island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pic>
        <p:nvPicPr>
          <p:cNvPr id="1820" name="Google Shape;1820;p298" descr="Bar chart&#10;&#10;Description automatically generated with low confidence"/>
          <p:cNvPicPr preferRelativeResize="0"/>
          <p:nvPr/>
        </p:nvPicPr>
        <p:blipFill rotWithShape="1">
          <a:blip r:embed="rId3">
            <a:alphaModFix/>
          </a:blip>
          <a:srcRect r="4652"/>
          <a:stretch/>
        </p:blipFill>
        <p:spPr>
          <a:xfrm>
            <a:off x="5303525" y="1555758"/>
            <a:ext cx="6547103" cy="3884917"/>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pic>
        <p:nvPicPr>
          <p:cNvPr id="1825" name="Google Shape;1825;p299" descr="Chart&#10;&#10;Description automatically generated with medium confidence"/>
          <p:cNvPicPr preferRelativeResize="0"/>
          <p:nvPr/>
        </p:nvPicPr>
        <p:blipFill rotWithShape="1">
          <a:blip r:embed="rId3">
            <a:alphaModFix/>
          </a:blip>
          <a:srcRect r="4652"/>
          <a:stretch/>
        </p:blipFill>
        <p:spPr>
          <a:xfrm>
            <a:off x="5303520" y="1371600"/>
            <a:ext cx="6547103" cy="4069080"/>
          </a:xfrm>
          <a:prstGeom prst="rect">
            <a:avLst/>
          </a:prstGeom>
          <a:noFill/>
          <a:ln>
            <a:noFill/>
          </a:ln>
        </p:spPr>
      </p:pic>
      <p:sp>
        <p:nvSpPr>
          <p:cNvPr id="1826" name="Google Shape;1826;p29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Rhode Island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pic>
        <p:nvPicPr>
          <p:cNvPr id="1831" name="Google Shape;1831;p300" descr="Chart, bar chart&#10;&#10;Description automatically generated"/>
          <p:cNvPicPr preferRelativeResize="0"/>
          <p:nvPr/>
        </p:nvPicPr>
        <p:blipFill rotWithShape="1">
          <a:blip r:embed="rId3">
            <a:alphaModFix/>
          </a:blip>
          <a:srcRect/>
          <a:stretch/>
        </p:blipFill>
        <p:spPr>
          <a:xfrm>
            <a:off x="5303520" y="1143000"/>
            <a:ext cx="6650066" cy="4663440"/>
          </a:xfrm>
          <a:prstGeom prst="rect">
            <a:avLst/>
          </a:prstGeom>
          <a:noFill/>
          <a:ln>
            <a:noFill/>
          </a:ln>
        </p:spPr>
      </p:pic>
      <p:sp>
        <p:nvSpPr>
          <p:cNvPr id="1832" name="Google Shape;1832;p300"/>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Rhode Island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pic>
        <p:nvPicPr>
          <p:cNvPr id="1837" name="Google Shape;1837;p301"/>
          <p:cNvPicPr preferRelativeResize="0"/>
          <p:nvPr/>
        </p:nvPicPr>
        <p:blipFill rotWithShape="1">
          <a:blip r:embed="rId3">
            <a:alphaModFix/>
          </a:blip>
          <a:srcRect l="9195" r="11665"/>
          <a:stretch/>
        </p:blipFill>
        <p:spPr>
          <a:xfrm>
            <a:off x="822960" y="2286000"/>
            <a:ext cx="10456737" cy="4343399"/>
          </a:xfrm>
          <a:prstGeom prst="rect">
            <a:avLst/>
          </a:prstGeom>
          <a:noFill/>
          <a:ln>
            <a:noFill/>
          </a:ln>
        </p:spPr>
      </p:pic>
      <p:sp>
        <p:nvSpPr>
          <p:cNvPr id="1838" name="Google Shape;1838;p301"/>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Rhode Island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302"/>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South Carolina</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30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South Carolina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849" name="Google Shape;1849;p303" descr="A picture containing chart&#10;&#10;Description automatically generated"/>
          <p:cNvPicPr preferRelativeResize="0"/>
          <p:nvPr/>
        </p:nvPicPr>
        <p:blipFill rotWithShape="1">
          <a:blip r:embed="rId3">
            <a:alphaModFix/>
          </a:blip>
          <a:srcRect r="5311"/>
          <a:stretch/>
        </p:blipFill>
        <p:spPr>
          <a:xfrm>
            <a:off x="5303525" y="1554480"/>
            <a:ext cx="6501384" cy="4319298"/>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pic>
        <p:nvPicPr>
          <p:cNvPr id="1854" name="Google Shape;1854;p304"/>
          <p:cNvPicPr preferRelativeResize="0"/>
          <p:nvPr/>
        </p:nvPicPr>
        <p:blipFill rotWithShape="1">
          <a:blip r:embed="rId3">
            <a:alphaModFix/>
          </a:blip>
          <a:srcRect r="5311"/>
          <a:stretch/>
        </p:blipFill>
        <p:spPr>
          <a:xfrm>
            <a:off x="5303520" y="1371600"/>
            <a:ext cx="6501384" cy="4069080"/>
          </a:xfrm>
          <a:prstGeom prst="rect">
            <a:avLst/>
          </a:prstGeom>
          <a:noFill/>
          <a:ln>
            <a:noFill/>
          </a:ln>
        </p:spPr>
      </p:pic>
      <p:sp>
        <p:nvSpPr>
          <p:cNvPr id="1855" name="Google Shape;1855;p30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South Carolina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pic>
        <p:nvPicPr>
          <p:cNvPr id="1860" name="Google Shape;1860;p305" descr="A picture containing diagram&#10;&#10;Description automatically generated"/>
          <p:cNvPicPr preferRelativeResize="0"/>
          <p:nvPr/>
        </p:nvPicPr>
        <p:blipFill rotWithShape="1">
          <a:blip r:embed="rId3">
            <a:alphaModFix/>
          </a:blip>
          <a:srcRect r="5249"/>
          <a:stretch/>
        </p:blipFill>
        <p:spPr>
          <a:xfrm>
            <a:off x="5303520" y="1371600"/>
            <a:ext cx="6501384" cy="4069080"/>
          </a:xfrm>
          <a:prstGeom prst="rect">
            <a:avLst/>
          </a:prstGeom>
          <a:noFill/>
          <a:ln>
            <a:noFill/>
          </a:ln>
        </p:spPr>
      </p:pic>
      <p:sp>
        <p:nvSpPr>
          <p:cNvPr id="1861" name="Google Shape;1861;p30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South Carolina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pic>
        <p:nvPicPr>
          <p:cNvPr id="1866" name="Google Shape;1866;p306" descr="Chart&#10;&#10;Description automatically generated"/>
          <p:cNvPicPr preferRelativeResize="0"/>
          <p:nvPr/>
        </p:nvPicPr>
        <p:blipFill rotWithShape="1">
          <a:blip r:embed="rId3">
            <a:alphaModFix/>
          </a:blip>
          <a:srcRect r="57244"/>
          <a:stretch/>
        </p:blipFill>
        <p:spPr>
          <a:xfrm>
            <a:off x="5394960" y="-118872"/>
            <a:ext cx="6338753" cy="6857999"/>
          </a:xfrm>
          <a:prstGeom prst="rect">
            <a:avLst/>
          </a:prstGeom>
          <a:noFill/>
          <a:ln>
            <a:noFill/>
          </a:ln>
        </p:spPr>
      </p:pic>
      <p:sp>
        <p:nvSpPr>
          <p:cNvPr id="1867" name="Google Shape;1867;p306"/>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South Carolina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pic>
        <p:nvPicPr>
          <p:cNvPr id="1872" name="Google Shape;1872;p307" descr="Graphical user interface, text&#10;&#10;Description automatically generated"/>
          <p:cNvPicPr preferRelativeResize="0"/>
          <p:nvPr/>
        </p:nvPicPr>
        <p:blipFill rotWithShape="1">
          <a:blip r:embed="rId3">
            <a:alphaModFix/>
          </a:blip>
          <a:srcRect/>
          <a:stretch/>
        </p:blipFill>
        <p:spPr>
          <a:xfrm>
            <a:off x="1737360" y="2286000"/>
            <a:ext cx="8983522" cy="4480559"/>
          </a:xfrm>
          <a:prstGeom prst="rect">
            <a:avLst/>
          </a:prstGeom>
          <a:noFill/>
          <a:ln>
            <a:noFill/>
          </a:ln>
        </p:spPr>
      </p:pic>
      <p:sp>
        <p:nvSpPr>
          <p:cNvPr id="1873" name="Google Shape;1873;p307"/>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South Carolina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7"/>
          <p:cNvSpPr txBox="1">
            <a:spLocks noGrp="1"/>
          </p:cNvSpPr>
          <p:nvPr>
            <p:ph type="title"/>
          </p:nvPr>
        </p:nvSpPr>
        <p:spPr>
          <a:xfrm>
            <a:off x="539413" y="375725"/>
            <a:ext cx="11113200" cy="867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K–12 Computer Science Standards</a:t>
            </a:r>
            <a:endParaRPr/>
          </a:p>
        </p:txBody>
      </p:sp>
      <p:pic>
        <p:nvPicPr>
          <p:cNvPr id="339" name="Google Shape;339;p47" descr="Map&#10;&#10;Description automatically generated"/>
          <p:cNvPicPr preferRelativeResize="0"/>
          <p:nvPr/>
        </p:nvPicPr>
        <p:blipFill rotWithShape="1">
          <a:blip r:embed="rId3">
            <a:alphaModFix/>
          </a:blip>
          <a:srcRect/>
          <a:stretch/>
        </p:blipFill>
        <p:spPr>
          <a:xfrm>
            <a:off x="356616" y="2029968"/>
            <a:ext cx="7159750" cy="4663019"/>
          </a:xfrm>
          <a:prstGeom prst="rect">
            <a:avLst/>
          </a:prstGeom>
          <a:noFill/>
          <a:ln>
            <a:noFill/>
          </a:ln>
        </p:spPr>
      </p:pic>
      <p:pic>
        <p:nvPicPr>
          <p:cNvPr id="340" name="Google Shape;340;p47"/>
          <p:cNvPicPr preferRelativeResize="0"/>
          <p:nvPr/>
        </p:nvPicPr>
        <p:blipFill>
          <a:blip r:embed="rId4">
            <a:alphaModFix/>
          </a:blip>
          <a:stretch>
            <a:fillRect/>
          </a:stretch>
        </p:blipFill>
        <p:spPr>
          <a:xfrm>
            <a:off x="7516368" y="2880360"/>
            <a:ext cx="4370834" cy="3151066"/>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308"/>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South Dakota</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30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South Dakota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884" name="Google Shape;1884;p309" descr="Chart&#10;&#10;Description automatically generated"/>
          <p:cNvPicPr preferRelativeResize="0"/>
          <p:nvPr/>
        </p:nvPicPr>
        <p:blipFill rotWithShape="1">
          <a:blip r:embed="rId3">
            <a:alphaModFix/>
          </a:blip>
          <a:srcRect r="5347"/>
          <a:stretch/>
        </p:blipFill>
        <p:spPr>
          <a:xfrm>
            <a:off x="5303525" y="1554475"/>
            <a:ext cx="6519671" cy="4333076"/>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pic>
        <p:nvPicPr>
          <p:cNvPr id="1889" name="Google Shape;1889;p310" descr="A picture containing chart&#10;&#10;Description automatically generated"/>
          <p:cNvPicPr preferRelativeResize="0"/>
          <p:nvPr/>
        </p:nvPicPr>
        <p:blipFill rotWithShape="1">
          <a:blip r:embed="rId3">
            <a:alphaModFix/>
          </a:blip>
          <a:srcRect r="5051"/>
          <a:stretch/>
        </p:blipFill>
        <p:spPr>
          <a:xfrm>
            <a:off x="5303520" y="1371600"/>
            <a:ext cx="6519671" cy="4069080"/>
          </a:xfrm>
          <a:prstGeom prst="rect">
            <a:avLst/>
          </a:prstGeom>
          <a:noFill/>
          <a:ln>
            <a:noFill/>
          </a:ln>
        </p:spPr>
      </p:pic>
      <p:sp>
        <p:nvSpPr>
          <p:cNvPr id="1890" name="Google Shape;1890;p31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South Dakota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31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South Dakota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pic>
        <p:nvPicPr>
          <p:cNvPr id="1896" name="Google Shape;1896;p311" descr="A picture containing chart&#10;&#10;Description automatically generated"/>
          <p:cNvPicPr preferRelativeResize="0"/>
          <p:nvPr/>
        </p:nvPicPr>
        <p:blipFill rotWithShape="1">
          <a:blip r:embed="rId3">
            <a:alphaModFix/>
          </a:blip>
          <a:srcRect r="5347"/>
          <a:stretch/>
        </p:blipFill>
        <p:spPr>
          <a:xfrm>
            <a:off x="5303525" y="1543380"/>
            <a:ext cx="6519671" cy="3897296"/>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pic>
        <p:nvPicPr>
          <p:cNvPr id="1901" name="Google Shape;1901;p312" descr="Chart, bar chart&#10;&#10;Description automatically generated"/>
          <p:cNvPicPr preferRelativeResize="0"/>
          <p:nvPr/>
        </p:nvPicPr>
        <p:blipFill rotWithShape="1">
          <a:blip r:embed="rId3">
            <a:alphaModFix/>
          </a:blip>
          <a:srcRect r="6872"/>
          <a:stretch/>
        </p:blipFill>
        <p:spPr>
          <a:xfrm>
            <a:off x="5303520" y="1143000"/>
            <a:ext cx="6190488" cy="4663440"/>
          </a:xfrm>
          <a:prstGeom prst="rect">
            <a:avLst/>
          </a:prstGeom>
          <a:noFill/>
          <a:ln>
            <a:noFill/>
          </a:ln>
        </p:spPr>
      </p:pic>
      <p:sp>
        <p:nvSpPr>
          <p:cNvPr id="1902" name="Google Shape;1902;p312"/>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South Dakota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pic>
        <p:nvPicPr>
          <p:cNvPr id="1907" name="Google Shape;1907;p313"/>
          <p:cNvPicPr preferRelativeResize="0"/>
          <p:nvPr/>
        </p:nvPicPr>
        <p:blipFill rotWithShape="1">
          <a:blip r:embed="rId3">
            <a:alphaModFix/>
          </a:blip>
          <a:srcRect l="8468" r="11184"/>
          <a:stretch/>
        </p:blipFill>
        <p:spPr>
          <a:xfrm>
            <a:off x="822960" y="2286000"/>
            <a:ext cx="10608755" cy="4343399"/>
          </a:xfrm>
          <a:prstGeom prst="rect">
            <a:avLst/>
          </a:prstGeom>
          <a:noFill/>
          <a:ln>
            <a:noFill/>
          </a:ln>
        </p:spPr>
      </p:pic>
      <p:sp>
        <p:nvSpPr>
          <p:cNvPr id="1908" name="Google Shape;1908;p313"/>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South Dakota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314"/>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Tennessee</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31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Tennessee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None/>
            </a:pPr>
            <a:r>
              <a:rPr lang="en-US" sz="2400" b="0"/>
              <a:t>Percentage Access by School Year </a:t>
            </a:r>
            <a:endParaRPr/>
          </a:p>
        </p:txBody>
      </p:sp>
      <p:pic>
        <p:nvPicPr>
          <p:cNvPr id="1919" name="Google Shape;1919;p315" descr="Chart&#10;&#10;Description automatically generated"/>
          <p:cNvPicPr preferRelativeResize="0"/>
          <p:nvPr/>
        </p:nvPicPr>
        <p:blipFill rotWithShape="1">
          <a:blip r:embed="rId3">
            <a:alphaModFix/>
          </a:blip>
          <a:srcRect r="7595"/>
          <a:stretch/>
        </p:blipFill>
        <p:spPr>
          <a:xfrm>
            <a:off x="5303525" y="1371600"/>
            <a:ext cx="6665976" cy="4529594"/>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pic>
        <p:nvPicPr>
          <p:cNvPr id="1924" name="Google Shape;1924;p316" descr="Chart&#10;&#10;Description automatically generated"/>
          <p:cNvPicPr preferRelativeResize="0"/>
          <p:nvPr/>
        </p:nvPicPr>
        <p:blipFill rotWithShape="1">
          <a:blip r:embed="rId3">
            <a:alphaModFix/>
          </a:blip>
          <a:srcRect r="7595"/>
          <a:stretch/>
        </p:blipFill>
        <p:spPr>
          <a:xfrm>
            <a:off x="5303520" y="1371600"/>
            <a:ext cx="6665976" cy="4069080"/>
          </a:xfrm>
          <a:prstGeom prst="rect">
            <a:avLst/>
          </a:prstGeom>
          <a:noFill/>
          <a:ln>
            <a:noFill/>
          </a:ln>
        </p:spPr>
      </p:pic>
      <p:sp>
        <p:nvSpPr>
          <p:cNvPr id="1925" name="Google Shape;1925;p31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Tennessee High Schools Offering Computer Science</a:t>
            </a:r>
            <a:endParaRPr/>
          </a:p>
          <a:p>
            <a:pPr marL="0" lvl="0" indent="0" algn="l" rtl="0">
              <a:spcBef>
                <a:spcPts val="0"/>
              </a:spcBef>
              <a:spcAft>
                <a:spcPts val="0"/>
              </a:spcAft>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pic>
        <p:nvPicPr>
          <p:cNvPr id="1930" name="Google Shape;1930;p317" descr="Chart&#10;&#10;Description automatically generated"/>
          <p:cNvPicPr preferRelativeResize="0"/>
          <p:nvPr/>
        </p:nvPicPr>
        <p:blipFill rotWithShape="1">
          <a:blip r:embed="rId3">
            <a:alphaModFix/>
          </a:blip>
          <a:srcRect r="7313"/>
          <a:stretch/>
        </p:blipFill>
        <p:spPr>
          <a:xfrm>
            <a:off x="5303520" y="1371600"/>
            <a:ext cx="6665976" cy="4069080"/>
          </a:xfrm>
          <a:prstGeom prst="rect">
            <a:avLst/>
          </a:prstGeom>
          <a:noFill/>
          <a:ln>
            <a:noFill/>
          </a:ln>
        </p:spPr>
      </p:pic>
      <p:sp>
        <p:nvSpPr>
          <p:cNvPr id="1931" name="Google Shape;1931;p31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Tennessee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539400" y="374904"/>
            <a:ext cx="11113200" cy="867600"/>
          </a:xfrm>
          <a:prstGeom prst="rect">
            <a:avLst/>
          </a:prstGeom>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The Fifth Annual Report</a:t>
            </a:r>
            <a:endParaRPr/>
          </a:p>
        </p:txBody>
      </p:sp>
      <p:sp>
        <p:nvSpPr>
          <p:cNvPr id="146" name="Google Shape;146;p21"/>
          <p:cNvSpPr txBox="1">
            <a:spLocks noGrp="1"/>
          </p:cNvSpPr>
          <p:nvPr>
            <p:ph type="body" idx="4294967295"/>
          </p:nvPr>
        </p:nvSpPr>
        <p:spPr>
          <a:xfrm>
            <a:off x="566257" y="2372053"/>
            <a:ext cx="11059500" cy="3749100"/>
          </a:xfrm>
          <a:prstGeom prst="rect">
            <a:avLst/>
          </a:prstGeom>
        </p:spPr>
        <p:txBody>
          <a:bodyPr spcFirstLastPara="1" wrap="square" lIns="91425" tIns="45700" rIns="91425" bIns="45700" anchor="t" anchorCtr="0">
            <a:normAutofit fontScale="85000" lnSpcReduction="20000"/>
          </a:bodyPr>
          <a:lstStyle/>
          <a:p>
            <a:pPr marL="0" lvl="0" indent="0" algn="l" rtl="0">
              <a:lnSpc>
                <a:spcPct val="100000"/>
              </a:lnSpc>
              <a:spcBef>
                <a:spcPts val="1500"/>
              </a:spcBef>
              <a:spcAft>
                <a:spcPts val="0"/>
              </a:spcAft>
              <a:buNone/>
            </a:pPr>
            <a:r>
              <a:rPr lang="en-US" sz="3200" b="1"/>
              <a:t>This report includes:</a:t>
            </a:r>
            <a:endParaRPr sz="3200" b="1"/>
          </a:p>
          <a:p>
            <a:pPr marL="457200" lvl="0" indent="-431800" algn="l" rtl="0">
              <a:lnSpc>
                <a:spcPct val="100000"/>
              </a:lnSpc>
              <a:spcBef>
                <a:spcPts val="1500"/>
              </a:spcBef>
              <a:spcAft>
                <a:spcPts val="0"/>
              </a:spcAft>
              <a:buSzPts val="3200"/>
              <a:buFont typeface="Montserrat"/>
              <a:buChar char="•"/>
            </a:pPr>
            <a:r>
              <a:rPr lang="en-US" sz="3200">
                <a:latin typeface="Montserrat"/>
                <a:ea typeface="Montserrat"/>
                <a:cs typeface="Montserrat"/>
                <a:sym typeface="Montserrat"/>
              </a:rPr>
              <a:t>A summary of national momentum and trends</a:t>
            </a:r>
            <a:endParaRPr sz="3200">
              <a:latin typeface="Montserrat"/>
              <a:ea typeface="Montserrat"/>
              <a:cs typeface="Montserrat"/>
              <a:sym typeface="Montserrat"/>
            </a:endParaRPr>
          </a:p>
          <a:p>
            <a:pPr marL="457200" lvl="0" indent="-431800" algn="l" rtl="0">
              <a:lnSpc>
                <a:spcPct val="100000"/>
              </a:lnSpc>
              <a:spcBef>
                <a:spcPts val="1500"/>
              </a:spcBef>
              <a:spcAft>
                <a:spcPts val="0"/>
              </a:spcAft>
              <a:buSzPts val="3200"/>
              <a:buFont typeface="Montserrat"/>
              <a:buChar char="•"/>
            </a:pPr>
            <a:r>
              <a:rPr lang="en-US" sz="3200">
                <a:latin typeface="Montserrat"/>
                <a:ea typeface="Montserrat"/>
                <a:cs typeface="Montserrat"/>
                <a:sym typeface="Montserrat"/>
              </a:rPr>
              <a:t>A description of nine state policies prioritizing computer science education</a:t>
            </a:r>
            <a:endParaRPr sz="3200">
              <a:latin typeface="Montserrat"/>
              <a:ea typeface="Montserrat"/>
              <a:cs typeface="Montserrat"/>
              <a:sym typeface="Montserrat"/>
            </a:endParaRPr>
          </a:p>
          <a:p>
            <a:pPr marL="457200" lvl="0" indent="-431800" algn="l" rtl="0">
              <a:lnSpc>
                <a:spcPct val="100000"/>
              </a:lnSpc>
              <a:spcBef>
                <a:spcPts val="1500"/>
              </a:spcBef>
              <a:spcAft>
                <a:spcPts val="0"/>
              </a:spcAft>
              <a:buSzPts val="3200"/>
              <a:buFont typeface="Montserrat"/>
              <a:buChar char="•"/>
            </a:pPr>
            <a:r>
              <a:rPr lang="en-US" sz="3200">
                <a:latin typeface="Montserrat"/>
                <a:ea typeface="Montserrat"/>
                <a:cs typeface="Montserrat"/>
                <a:sym typeface="Montserrat"/>
              </a:rPr>
              <a:t>Data on computer science access and participation (the K</a:t>
            </a:r>
            <a:r>
              <a:rPr lang="en-US" sz="3200"/>
              <a:t>–</a:t>
            </a:r>
            <a:r>
              <a:rPr lang="en-US" sz="3200">
                <a:latin typeface="Montserrat"/>
                <a:ea typeface="Montserrat"/>
                <a:cs typeface="Montserrat"/>
                <a:sym typeface="Montserrat"/>
              </a:rPr>
              <a:t>12 CS Access Report)</a:t>
            </a:r>
            <a:endParaRPr sz="3200">
              <a:latin typeface="Montserrat"/>
              <a:ea typeface="Montserrat"/>
              <a:cs typeface="Montserrat"/>
              <a:sym typeface="Montserrat"/>
            </a:endParaRPr>
          </a:p>
          <a:p>
            <a:pPr marL="457200" lvl="0" indent="-431800" algn="l" rtl="0">
              <a:lnSpc>
                <a:spcPct val="100000"/>
              </a:lnSpc>
              <a:spcBef>
                <a:spcPts val="1500"/>
              </a:spcBef>
              <a:spcAft>
                <a:spcPts val="1500"/>
              </a:spcAft>
              <a:buSzPts val="3200"/>
              <a:buFont typeface="Montserrat"/>
              <a:buChar char="•"/>
            </a:pPr>
            <a:r>
              <a:rPr lang="en-US" sz="3200">
                <a:latin typeface="Montserrat"/>
                <a:ea typeface="Montserrat"/>
                <a:cs typeface="Montserrat"/>
                <a:sym typeface="Montserrat"/>
              </a:rPr>
              <a:t>State summaries</a:t>
            </a:r>
            <a:endParaRPr sz="32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8"/>
          <p:cNvSpPr txBox="1">
            <a:spLocks noGrp="1"/>
          </p:cNvSpPr>
          <p:nvPr>
            <p:ph type="title"/>
          </p:nvPr>
        </p:nvSpPr>
        <p:spPr>
          <a:xfrm>
            <a:off x="539413" y="375725"/>
            <a:ext cx="11113200" cy="867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Computer Science Teacher Certification</a:t>
            </a:r>
            <a:endParaRPr/>
          </a:p>
        </p:txBody>
      </p:sp>
      <p:pic>
        <p:nvPicPr>
          <p:cNvPr id="346" name="Google Shape;346;p48" descr="Map&#10;&#10;Description automatically generated"/>
          <p:cNvPicPr preferRelativeResize="0"/>
          <p:nvPr/>
        </p:nvPicPr>
        <p:blipFill rotWithShape="1">
          <a:blip r:embed="rId3">
            <a:alphaModFix/>
          </a:blip>
          <a:srcRect/>
          <a:stretch/>
        </p:blipFill>
        <p:spPr>
          <a:xfrm>
            <a:off x="356616" y="2029968"/>
            <a:ext cx="7159750" cy="4663019"/>
          </a:xfrm>
          <a:prstGeom prst="rect">
            <a:avLst/>
          </a:prstGeom>
          <a:noFill/>
          <a:ln>
            <a:noFill/>
          </a:ln>
        </p:spPr>
      </p:pic>
      <p:pic>
        <p:nvPicPr>
          <p:cNvPr id="347" name="Google Shape;347;p48"/>
          <p:cNvPicPr preferRelativeResize="0"/>
          <p:nvPr/>
        </p:nvPicPr>
        <p:blipFill>
          <a:blip r:embed="rId4">
            <a:alphaModFix/>
          </a:blip>
          <a:stretch>
            <a:fillRect/>
          </a:stretch>
        </p:blipFill>
        <p:spPr>
          <a:xfrm>
            <a:off x="7516368" y="2880360"/>
            <a:ext cx="4370834" cy="3151066"/>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318"/>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Tennessee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pic>
        <p:nvPicPr>
          <p:cNvPr id="1937" name="Google Shape;1937;p318" descr="Graphical user interface, chart&#10;&#10;Description automatically generated"/>
          <p:cNvPicPr preferRelativeResize="0"/>
          <p:nvPr/>
        </p:nvPicPr>
        <p:blipFill rotWithShape="1">
          <a:blip r:embed="rId3">
            <a:alphaModFix/>
          </a:blip>
          <a:srcRect r="56567"/>
          <a:stretch/>
        </p:blipFill>
        <p:spPr>
          <a:xfrm>
            <a:off x="5394960" y="-118872"/>
            <a:ext cx="6442364" cy="6857999"/>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pic>
        <p:nvPicPr>
          <p:cNvPr id="1942" name="Google Shape;1942;p319" descr="Graphical user interface, text&#10;&#10;Description automatically generated"/>
          <p:cNvPicPr preferRelativeResize="0"/>
          <p:nvPr/>
        </p:nvPicPr>
        <p:blipFill rotWithShape="1">
          <a:blip r:embed="rId3">
            <a:alphaModFix/>
          </a:blip>
          <a:srcRect/>
          <a:stretch/>
        </p:blipFill>
        <p:spPr>
          <a:xfrm>
            <a:off x="1737360" y="2284850"/>
            <a:ext cx="8713220" cy="4480559"/>
          </a:xfrm>
          <a:prstGeom prst="rect">
            <a:avLst/>
          </a:prstGeom>
          <a:noFill/>
          <a:ln>
            <a:noFill/>
          </a:ln>
        </p:spPr>
      </p:pic>
      <p:sp>
        <p:nvSpPr>
          <p:cNvPr id="1943" name="Google Shape;1943;p319"/>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Tennessee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p320"/>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Texas</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32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Texas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954" name="Google Shape;1954;p321" descr="Chart&#10;&#10;Description automatically generated"/>
          <p:cNvPicPr preferRelativeResize="0"/>
          <p:nvPr/>
        </p:nvPicPr>
        <p:blipFill rotWithShape="1">
          <a:blip r:embed="rId3">
            <a:alphaModFix/>
          </a:blip>
          <a:srcRect r="8842"/>
          <a:stretch/>
        </p:blipFill>
        <p:spPr>
          <a:xfrm>
            <a:off x="5303525" y="1371600"/>
            <a:ext cx="6556249" cy="4524063"/>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pic>
        <p:nvPicPr>
          <p:cNvPr id="1959" name="Google Shape;1959;p322" descr="Chart&#10;&#10;Description automatically generated"/>
          <p:cNvPicPr preferRelativeResize="0"/>
          <p:nvPr/>
        </p:nvPicPr>
        <p:blipFill rotWithShape="1">
          <a:blip r:embed="rId3">
            <a:alphaModFix/>
          </a:blip>
          <a:srcRect r="8842"/>
          <a:stretch/>
        </p:blipFill>
        <p:spPr>
          <a:xfrm>
            <a:off x="5303520" y="1371600"/>
            <a:ext cx="6556249" cy="4069080"/>
          </a:xfrm>
          <a:prstGeom prst="rect">
            <a:avLst/>
          </a:prstGeom>
          <a:noFill/>
          <a:ln>
            <a:noFill/>
          </a:ln>
        </p:spPr>
      </p:pic>
      <p:sp>
        <p:nvSpPr>
          <p:cNvPr id="1960" name="Google Shape;1960;p32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Texas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pic>
        <p:nvPicPr>
          <p:cNvPr id="1965" name="Google Shape;1965;p323" descr="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1966" name="Google Shape;1966;p32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Texas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pic>
        <p:nvPicPr>
          <p:cNvPr id="1971" name="Google Shape;1971;p324" descr="Graphical user interface&#10;&#10;Description automatically generated"/>
          <p:cNvPicPr preferRelativeResize="0"/>
          <p:nvPr/>
        </p:nvPicPr>
        <p:blipFill rotWithShape="1">
          <a:blip r:embed="rId3">
            <a:alphaModFix/>
          </a:blip>
          <a:srcRect r="59390"/>
          <a:stretch/>
        </p:blipFill>
        <p:spPr>
          <a:xfrm>
            <a:off x="5486400" y="-457200"/>
            <a:ext cx="6432474" cy="7315201"/>
          </a:xfrm>
          <a:prstGeom prst="rect">
            <a:avLst/>
          </a:prstGeom>
          <a:noFill/>
          <a:ln>
            <a:noFill/>
          </a:ln>
        </p:spPr>
      </p:pic>
      <p:sp>
        <p:nvSpPr>
          <p:cNvPr id="1972" name="Google Shape;1972;p324"/>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Texas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pic>
        <p:nvPicPr>
          <p:cNvPr id="1977" name="Google Shape;1977;p325" descr="Text&#10;&#10;Description automatically generated with medium confidence"/>
          <p:cNvPicPr preferRelativeResize="0"/>
          <p:nvPr/>
        </p:nvPicPr>
        <p:blipFill rotWithShape="1">
          <a:blip r:embed="rId3">
            <a:alphaModFix/>
          </a:blip>
          <a:srcRect/>
          <a:stretch/>
        </p:blipFill>
        <p:spPr>
          <a:xfrm>
            <a:off x="1737360" y="2286000"/>
            <a:ext cx="8725892" cy="4480559"/>
          </a:xfrm>
          <a:prstGeom prst="rect">
            <a:avLst/>
          </a:prstGeom>
          <a:noFill/>
          <a:ln>
            <a:noFill/>
          </a:ln>
        </p:spPr>
      </p:pic>
      <p:sp>
        <p:nvSpPr>
          <p:cNvPr id="1978" name="Google Shape;1978;p325"/>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Texas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326"/>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Utah</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32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Utah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1989" name="Google Shape;1989;p327" descr="A picture containing graphical user interface&#10;&#10;Description automatically generated"/>
          <p:cNvPicPr preferRelativeResize="0"/>
          <p:nvPr/>
        </p:nvPicPr>
        <p:blipFill rotWithShape="1">
          <a:blip r:embed="rId3">
            <a:alphaModFix/>
          </a:blip>
          <a:srcRect r="8892"/>
          <a:stretch/>
        </p:blipFill>
        <p:spPr>
          <a:xfrm>
            <a:off x="5303520" y="1371600"/>
            <a:ext cx="6565392" cy="45351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9"/>
          <p:cNvSpPr txBox="1">
            <a:spLocks noGrp="1"/>
          </p:cNvSpPr>
          <p:nvPr>
            <p:ph type="title"/>
          </p:nvPr>
        </p:nvSpPr>
        <p:spPr>
          <a:xfrm>
            <a:off x="539413" y="375725"/>
            <a:ext cx="11113200" cy="867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Preservice Programs</a:t>
            </a:r>
            <a:endParaRPr/>
          </a:p>
        </p:txBody>
      </p:sp>
      <p:pic>
        <p:nvPicPr>
          <p:cNvPr id="353" name="Google Shape;353;p49" descr="Map&#10;&#10;Description automatically generated"/>
          <p:cNvPicPr preferRelativeResize="0"/>
          <p:nvPr/>
        </p:nvPicPr>
        <p:blipFill rotWithShape="1">
          <a:blip r:embed="rId3">
            <a:alphaModFix/>
          </a:blip>
          <a:srcRect/>
          <a:stretch/>
        </p:blipFill>
        <p:spPr>
          <a:xfrm>
            <a:off x="356616" y="2029968"/>
            <a:ext cx="7159750" cy="4663019"/>
          </a:xfrm>
          <a:prstGeom prst="rect">
            <a:avLst/>
          </a:prstGeom>
          <a:noFill/>
          <a:ln>
            <a:noFill/>
          </a:ln>
        </p:spPr>
      </p:pic>
      <p:pic>
        <p:nvPicPr>
          <p:cNvPr id="354" name="Google Shape;354;p49"/>
          <p:cNvPicPr preferRelativeResize="0"/>
          <p:nvPr/>
        </p:nvPicPr>
        <p:blipFill>
          <a:blip r:embed="rId4">
            <a:alphaModFix/>
          </a:blip>
          <a:stretch>
            <a:fillRect/>
          </a:stretch>
        </p:blipFill>
        <p:spPr>
          <a:xfrm>
            <a:off x="7516368" y="2761488"/>
            <a:ext cx="4370834" cy="3273552"/>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pic>
        <p:nvPicPr>
          <p:cNvPr id="1994" name="Google Shape;1994;p328" descr="A picture containing bar chart&#10;&#10;Description automatically generated"/>
          <p:cNvPicPr preferRelativeResize="0"/>
          <p:nvPr/>
        </p:nvPicPr>
        <p:blipFill rotWithShape="1">
          <a:blip r:embed="rId3">
            <a:alphaModFix/>
          </a:blip>
          <a:srcRect r="8941"/>
          <a:stretch/>
        </p:blipFill>
        <p:spPr>
          <a:xfrm>
            <a:off x="5303520" y="1371225"/>
            <a:ext cx="6565392" cy="4070175"/>
          </a:xfrm>
          <a:prstGeom prst="rect">
            <a:avLst/>
          </a:prstGeom>
          <a:noFill/>
          <a:ln>
            <a:noFill/>
          </a:ln>
        </p:spPr>
      </p:pic>
      <p:sp>
        <p:nvSpPr>
          <p:cNvPr id="1995" name="Google Shape;1995;p32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Utah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pic>
        <p:nvPicPr>
          <p:cNvPr id="2000" name="Google Shape;2000;p329" descr="A picture containing bar chart&#10;&#10;Description automatically generated"/>
          <p:cNvPicPr preferRelativeResize="0"/>
          <p:nvPr/>
        </p:nvPicPr>
        <p:blipFill rotWithShape="1">
          <a:blip r:embed="rId3">
            <a:alphaModFix/>
          </a:blip>
          <a:srcRect r="8875"/>
          <a:stretch/>
        </p:blipFill>
        <p:spPr>
          <a:xfrm>
            <a:off x="5303034" y="1371225"/>
            <a:ext cx="6565392" cy="4069080"/>
          </a:xfrm>
          <a:prstGeom prst="rect">
            <a:avLst/>
          </a:prstGeom>
          <a:noFill/>
          <a:ln>
            <a:noFill/>
          </a:ln>
        </p:spPr>
      </p:pic>
      <p:sp>
        <p:nvSpPr>
          <p:cNvPr id="2001" name="Google Shape;2001;p32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Utah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pic>
        <p:nvPicPr>
          <p:cNvPr id="2006" name="Google Shape;2006;p330" descr="Graphical user interface&#10;&#10;Description automatically generated"/>
          <p:cNvPicPr preferRelativeResize="0"/>
          <p:nvPr/>
        </p:nvPicPr>
        <p:blipFill rotWithShape="1">
          <a:blip r:embed="rId3">
            <a:alphaModFix/>
          </a:blip>
          <a:srcRect r="56792"/>
          <a:stretch/>
        </p:blipFill>
        <p:spPr>
          <a:xfrm>
            <a:off x="5394960" y="-118872"/>
            <a:ext cx="6397534" cy="6857999"/>
          </a:xfrm>
          <a:prstGeom prst="rect">
            <a:avLst/>
          </a:prstGeom>
          <a:noFill/>
          <a:ln>
            <a:noFill/>
          </a:ln>
        </p:spPr>
      </p:pic>
      <p:sp>
        <p:nvSpPr>
          <p:cNvPr id="2007" name="Google Shape;2007;p330"/>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Utah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pic>
        <p:nvPicPr>
          <p:cNvPr id="2012" name="Google Shape;2012;p331" descr="Graphical user interface&#10;&#10;Description automatically generated"/>
          <p:cNvPicPr preferRelativeResize="0"/>
          <p:nvPr/>
        </p:nvPicPr>
        <p:blipFill rotWithShape="1">
          <a:blip r:embed="rId3">
            <a:alphaModFix/>
          </a:blip>
          <a:srcRect/>
          <a:stretch/>
        </p:blipFill>
        <p:spPr>
          <a:xfrm>
            <a:off x="1737350" y="2286000"/>
            <a:ext cx="8778230" cy="4572000"/>
          </a:xfrm>
          <a:prstGeom prst="rect">
            <a:avLst/>
          </a:prstGeom>
          <a:noFill/>
          <a:ln>
            <a:noFill/>
          </a:ln>
        </p:spPr>
      </p:pic>
      <p:sp>
        <p:nvSpPr>
          <p:cNvPr id="2013" name="Google Shape;2013;p331"/>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Utah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332"/>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Vermont</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p33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Vermont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2024" name="Google Shape;2024;p333" descr="Chart, bar chart&#10;&#10;Description automatically generated"/>
          <p:cNvPicPr preferRelativeResize="0"/>
          <p:nvPr/>
        </p:nvPicPr>
        <p:blipFill rotWithShape="1">
          <a:blip r:embed="rId3">
            <a:alphaModFix/>
          </a:blip>
          <a:srcRect r="5347"/>
          <a:stretch/>
        </p:blipFill>
        <p:spPr>
          <a:xfrm>
            <a:off x="5303525" y="1554480"/>
            <a:ext cx="6519671" cy="4333071"/>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pic>
        <p:nvPicPr>
          <p:cNvPr id="2029" name="Google Shape;2029;p334" descr="A picture containing chart&#10;&#10;Description automatically generated"/>
          <p:cNvPicPr preferRelativeResize="0"/>
          <p:nvPr/>
        </p:nvPicPr>
        <p:blipFill rotWithShape="1">
          <a:blip r:embed="rId3">
            <a:alphaModFix/>
          </a:blip>
          <a:srcRect r="4979"/>
          <a:stretch/>
        </p:blipFill>
        <p:spPr>
          <a:xfrm>
            <a:off x="5303520" y="1371600"/>
            <a:ext cx="6519671" cy="4069080"/>
          </a:xfrm>
          <a:prstGeom prst="rect">
            <a:avLst/>
          </a:prstGeom>
          <a:noFill/>
          <a:ln>
            <a:noFill/>
          </a:ln>
        </p:spPr>
      </p:pic>
      <p:sp>
        <p:nvSpPr>
          <p:cNvPr id="2030" name="Google Shape;2030;p33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Vermont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33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Vermont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pic>
        <p:nvPicPr>
          <p:cNvPr id="2036" name="Google Shape;2036;p335"/>
          <p:cNvPicPr preferRelativeResize="0"/>
          <p:nvPr/>
        </p:nvPicPr>
        <p:blipFill rotWithShape="1">
          <a:blip r:embed="rId3">
            <a:alphaModFix/>
          </a:blip>
          <a:srcRect r="4979"/>
          <a:stretch/>
        </p:blipFill>
        <p:spPr>
          <a:xfrm>
            <a:off x="5303525" y="1560910"/>
            <a:ext cx="6519671" cy="3879765"/>
          </a:xfrm>
          <a:prstGeom prst="rect">
            <a:avLst/>
          </a:prstGeom>
          <a:noFill/>
          <a:ln>
            <a:noFill/>
          </a:ln>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pic>
        <p:nvPicPr>
          <p:cNvPr id="2041" name="Google Shape;2041;p336" descr="Chart, bar chart, treemap chart&#10;&#10;Description automatically generated"/>
          <p:cNvPicPr preferRelativeResize="0"/>
          <p:nvPr/>
        </p:nvPicPr>
        <p:blipFill rotWithShape="1">
          <a:blip r:embed="rId3">
            <a:alphaModFix/>
          </a:blip>
          <a:srcRect r="6533"/>
          <a:stretch/>
        </p:blipFill>
        <p:spPr>
          <a:xfrm>
            <a:off x="5303520" y="1411224"/>
            <a:ext cx="6556247" cy="4488275"/>
          </a:xfrm>
          <a:prstGeom prst="rect">
            <a:avLst/>
          </a:prstGeom>
          <a:noFill/>
          <a:ln>
            <a:noFill/>
          </a:ln>
        </p:spPr>
      </p:pic>
      <p:sp>
        <p:nvSpPr>
          <p:cNvPr id="2042" name="Google Shape;2042;p336"/>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Vermont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pic>
        <p:nvPicPr>
          <p:cNvPr id="2047" name="Google Shape;2047;p337" descr="Graphical user interface, text&#10;&#10;Description automatically generated"/>
          <p:cNvPicPr preferRelativeResize="0"/>
          <p:nvPr/>
        </p:nvPicPr>
        <p:blipFill rotWithShape="1">
          <a:blip r:embed="rId3">
            <a:alphaModFix/>
          </a:blip>
          <a:srcRect l="8211" r="11679"/>
          <a:stretch/>
        </p:blipFill>
        <p:spPr>
          <a:xfrm>
            <a:off x="822960" y="2286000"/>
            <a:ext cx="10587037" cy="4343399"/>
          </a:xfrm>
          <a:prstGeom prst="rect">
            <a:avLst/>
          </a:prstGeom>
          <a:noFill/>
          <a:ln>
            <a:noFill/>
          </a:ln>
        </p:spPr>
      </p:pic>
      <p:sp>
        <p:nvSpPr>
          <p:cNvPr id="2048" name="Google Shape;2048;p337"/>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Vermont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539413" y="375725"/>
            <a:ext cx="11113200" cy="867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State Computer Science Supervisor</a:t>
            </a:r>
            <a:endParaRPr/>
          </a:p>
        </p:txBody>
      </p:sp>
      <p:pic>
        <p:nvPicPr>
          <p:cNvPr id="360" name="Google Shape;360;p50"/>
          <p:cNvPicPr preferRelativeResize="0"/>
          <p:nvPr/>
        </p:nvPicPr>
        <p:blipFill rotWithShape="1">
          <a:blip r:embed="rId3">
            <a:alphaModFix/>
          </a:blip>
          <a:srcRect/>
          <a:stretch/>
        </p:blipFill>
        <p:spPr>
          <a:xfrm>
            <a:off x="356616" y="2029968"/>
            <a:ext cx="7159750" cy="4664068"/>
          </a:xfrm>
          <a:prstGeom prst="rect">
            <a:avLst/>
          </a:prstGeom>
          <a:noFill/>
          <a:ln>
            <a:noFill/>
          </a:ln>
        </p:spPr>
      </p:pic>
      <p:pic>
        <p:nvPicPr>
          <p:cNvPr id="361" name="Google Shape;361;p50"/>
          <p:cNvPicPr preferRelativeResize="0"/>
          <p:nvPr/>
        </p:nvPicPr>
        <p:blipFill>
          <a:blip r:embed="rId4">
            <a:alphaModFix/>
          </a:blip>
          <a:stretch>
            <a:fillRect/>
          </a:stretch>
        </p:blipFill>
        <p:spPr>
          <a:xfrm>
            <a:off x="7516368" y="2880360"/>
            <a:ext cx="4370834" cy="3151066"/>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338"/>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Virginia</a:t>
            </a:r>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58" name="Google Shape;2058;p33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Virginia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2059" name="Google Shape;2059;p339" descr="A picture containing graphical user interface&#10;&#10;Description automatically generated"/>
          <p:cNvPicPr preferRelativeResize="0"/>
          <p:nvPr/>
        </p:nvPicPr>
        <p:blipFill rotWithShape="1">
          <a:blip r:embed="rId3">
            <a:alphaModFix/>
          </a:blip>
          <a:srcRect r="8941"/>
          <a:stretch/>
        </p:blipFill>
        <p:spPr>
          <a:xfrm>
            <a:off x="5303525" y="1371600"/>
            <a:ext cx="6547103" cy="4523088"/>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pic>
        <p:nvPicPr>
          <p:cNvPr id="2064" name="Google Shape;2064;p340" descr="A picture containing bar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2065" name="Google Shape;2065;p34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Virginia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pic>
        <p:nvPicPr>
          <p:cNvPr id="2070" name="Google Shape;2070;p341" descr="A picture containing bar chart&#10;&#10;Description automatically generated"/>
          <p:cNvPicPr preferRelativeResize="0"/>
          <p:nvPr/>
        </p:nvPicPr>
        <p:blipFill rotWithShape="1">
          <a:blip r:embed="rId3">
            <a:alphaModFix/>
          </a:blip>
          <a:srcRect r="8900"/>
          <a:stretch/>
        </p:blipFill>
        <p:spPr>
          <a:xfrm>
            <a:off x="5303520" y="1371600"/>
            <a:ext cx="6547103" cy="4069080"/>
          </a:xfrm>
          <a:prstGeom prst="rect">
            <a:avLst/>
          </a:prstGeom>
          <a:noFill/>
          <a:ln>
            <a:noFill/>
          </a:ln>
        </p:spPr>
      </p:pic>
      <p:sp>
        <p:nvSpPr>
          <p:cNvPr id="2071" name="Google Shape;2071;p34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Virginia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pic>
        <p:nvPicPr>
          <p:cNvPr id="2076" name="Google Shape;2076;p342" descr="Chart&#10;&#10;Description automatically generated"/>
          <p:cNvPicPr preferRelativeResize="0"/>
          <p:nvPr/>
        </p:nvPicPr>
        <p:blipFill rotWithShape="1">
          <a:blip r:embed="rId3">
            <a:alphaModFix/>
          </a:blip>
          <a:srcRect r="56341"/>
          <a:stretch/>
        </p:blipFill>
        <p:spPr>
          <a:xfrm>
            <a:off x="5394960" y="-118872"/>
            <a:ext cx="6485711" cy="6857999"/>
          </a:xfrm>
          <a:prstGeom prst="rect">
            <a:avLst/>
          </a:prstGeom>
          <a:noFill/>
          <a:ln>
            <a:noFill/>
          </a:ln>
        </p:spPr>
      </p:pic>
      <p:sp>
        <p:nvSpPr>
          <p:cNvPr id="2077" name="Google Shape;2077;p342"/>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Virginia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pic>
        <p:nvPicPr>
          <p:cNvPr id="2082" name="Google Shape;2082;p343" descr="Chart, text&#10;&#10;Description automatically generated"/>
          <p:cNvPicPr preferRelativeResize="0"/>
          <p:nvPr/>
        </p:nvPicPr>
        <p:blipFill rotWithShape="1">
          <a:blip r:embed="rId3">
            <a:alphaModFix/>
          </a:blip>
          <a:srcRect/>
          <a:stretch/>
        </p:blipFill>
        <p:spPr>
          <a:xfrm>
            <a:off x="1737360" y="2286000"/>
            <a:ext cx="8725892" cy="4480559"/>
          </a:xfrm>
          <a:prstGeom prst="rect">
            <a:avLst/>
          </a:prstGeom>
          <a:noFill/>
          <a:ln>
            <a:noFill/>
          </a:ln>
        </p:spPr>
      </p:pic>
      <p:sp>
        <p:nvSpPr>
          <p:cNvPr id="2083" name="Google Shape;2083;p343"/>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Virginia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344"/>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Washington</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3" name="Google Shape;2093;p34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Washington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2094" name="Google Shape;2094;p345" descr="Chart, bar chart&#10;&#10;Description automatically generated"/>
          <p:cNvPicPr preferRelativeResize="0"/>
          <p:nvPr/>
        </p:nvPicPr>
        <p:blipFill rotWithShape="1">
          <a:blip r:embed="rId3">
            <a:alphaModFix/>
          </a:blip>
          <a:srcRect r="8842"/>
          <a:stretch/>
        </p:blipFill>
        <p:spPr>
          <a:xfrm>
            <a:off x="5303525" y="1371600"/>
            <a:ext cx="6556249" cy="4524075"/>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2099" name="Google Shape;2099;p346" descr="Chart&#10;&#10;Description automatically generated with medium confidence"/>
          <p:cNvPicPr preferRelativeResize="0"/>
          <p:nvPr/>
        </p:nvPicPr>
        <p:blipFill rotWithShape="1">
          <a:blip r:embed="rId3">
            <a:alphaModFix/>
          </a:blip>
          <a:srcRect r="8842"/>
          <a:stretch/>
        </p:blipFill>
        <p:spPr>
          <a:xfrm>
            <a:off x="5303520" y="1371600"/>
            <a:ext cx="6556249" cy="4069080"/>
          </a:xfrm>
          <a:prstGeom prst="rect">
            <a:avLst/>
          </a:prstGeom>
          <a:noFill/>
          <a:ln>
            <a:noFill/>
          </a:ln>
        </p:spPr>
      </p:pic>
      <p:sp>
        <p:nvSpPr>
          <p:cNvPr id="2100" name="Google Shape;2100;p34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Washington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pic>
        <p:nvPicPr>
          <p:cNvPr id="2105" name="Google Shape;2105;p347" descr="Chart&#10;&#10;Description automatically generated"/>
          <p:cNvPicPr preferRelativeResize="0"/>
          <p:nvPr/>
        </p:nvPicPr>
        <p:blipFill rotWithShape="1">
          <a:blip r:embed="rId3">
            <a:alphaModFix/>
          </a:blip>
          <a:srcRect r="8825"/>
          <a:stretch/>
        </p:blipFill>
        <p:spPr>
          <a:xfrm>
            <a:off x="5248970" y="1394463"/>
            <a:ext cx="6556249" cy="4069080"/>
          </a:xfrm>
          <a:prstGeom prst="rect">
            <a:avLst/>
          </a:prstGeom>
          <a:noFill/>
          <a:ln>
            <a:noFill/>
          </a:ln>
        </p:spPr>
      </p:pic>
      <p:sp>
        <p:nvSpPr>
          <p:cNvPr id="2106" name="Google Shape;2106;p34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Washington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1"/>
          <p:cNvSpPr txBox="1">
            <a:spLocks noGrp="1"/>
          </p:cNvSpPr>
          <p:nvPr>
            <p:ph type="title"/>
          </p:nvPr>
        </p:nvSpPr>
        <p:spPr>
          <a:xfrm>
            <a:off x="539413" y="375725"/>
            <a:ext cx="11113200" cy="867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Require All High Schools to Offer</a:t>
            </a:r>
            <a:endParaRPr/>
          </a:p>
        </p:txBody>
      </p:sp>
      <p:pic>
        <p:nvPicPr>
          <p:cNvPr id="367" name="Google Shape;367;p51" descr="Map&#10;&#10;Description automatically generated"/>
          <p:cNvPicPr preferRelativeResize="0"/>
          <p:nvPr/>
        </p:nvPicPr>
        <p:blipFill rotWithShape="1">
          <a:blip r:embed="rId3">
            <a:alphaModFix/>
          </a:blip>
          <a:srcRect/>
          <a:stretch/>
        </p:blipFill>
        <p:spPr>
          <a:xfrm>
            <a:off x="356616" y="2029968"/>
            <a:ext cx="7159750" cy="4663019"/>
          </a:xfrm>
          <a:prstGeom prst="rect">
            <a:avLst/>
          </a:prstGeom>
          <a:noFill/>
          <a:ln>
            <a:noFill/>
          </a:ln>
        </p:spPr>
      </p:pic>
      <p:pic>
        <p:nvPicPr>
          <p:cNvPr id="368" name="Google Shape;368;p51"/>
          <p:cNvPicPr preferRelativeResize="0"/>
          <p:nvPr/>
        </p:nvPicPr>
        <p:blipFill>
          <a:blip r:embed="rId4">
            <a:alphaModFix/>
          </a:blip>
          <a:stretch>
            <a:fillRect/>
          </a:stretch>
        </p:blipFill>
        <p:spPr>
          <a:xfrm>
            <a:off x="7516368" y="2880360"/>
            <a:ext cx="4370834" cy="3151066"/>
          </a:xfrm>
          <a:prstGeom prst="rect">
            <a:avLst/>
          </a:prstGeom>
          <a:noFill/>
          <a:ln>
            <a:noFill/>
          </a:ln>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pic>
        <p:nvPicPr>
          <p:cNvPr id="2111" name="Google Shape;2111;p348" descr="Chart&#10;&#10;Description automatically generated"/>
          <p:cNvPicPr preferRelativeResize="0"/>
          <p:nvPr/>
        </p:nvPicPr>
        <p:blipFill rotWithShape="1">
          <a:blip r:embed="rId3">
            <a:alphaModFix/>
          </a:blip>
          <a:srcRect r="55438"/>
          <a:stretch/>
        </p:blipFill>
        <p:spPr>
          <a:xfrm>
            <a:off x="5394960" y="-118872"/>
            <a:ext cx="6603273" cy="6857999"/>
          </a:xfrm>
          <a:prstGeom prst="rect">
            <a:avLst/>
          </a:prstGeom>
          <a:noFill/>
          <a:ln>
            <a:noFill/>
          </a:ln>
        </p:spPr>
      </p:pic>
      <p:sp>
        <p:nvSpPr>
          <p:cNvPr id="2112" name="Google Shape;2112;p348"/>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Washington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pic>
        <p:nvPicPr>
          <p:cNvPr id="2117" name="Google Shape;2117;p349" descr="Chart&#10;&#10;Description automatically generated"/>
          <p:cNvPicPr preferRelativeResize="0"/>
          <p:nvPr/>
        </p:nvPicPr>
        <p:blipFill rotWithShape="1">
          <a:blip r:embed="rId3">
            <a:alphaModFix/>
          </a:blip>
          <a:srcRect/>
          <a:stretch/>
        </p:blipFill>
        <p:spPr>
          <a:xfrm>
            <a:off x="1737360" y="2286000"/>
            <a:ext cx="8725892" cy="4480559"/>
          </a:xfrm>
          <a:prstGeom prst="rect">
            <a:avLst/>
          </a:prstGeom>
          <a:noFill/>
          <a:ln>
            <a:noFill/>
          </a:ln>
        </p:spPr>
      </p:pic>
      <p:sp>
        <p:nvSpPr>
          <p:cNvPr id="2118" name="Google Shape;2118;p349"/>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Washington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350"/>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West Virginia</a:t>
            </a:r>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35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West Virginia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2129" name="Google Shape;2129;p351" descr="Chart&#10;&#10;Description automatically generated"/>
          <p:cNvPicPr preferRelativeResize="0"/>
          <p:nvPr/>
        </p:nvPicPr>
        <p:blipFill rotWithShape="1">
          <a:blip r:embed="rId3">
            <a:alphaModFix/>
          </a:blip>
          <a:srcRect r="8941"/>
          <a:stretch/>
        </p:blipFill>
        <p:spPr>
          <a:xfrm>
            <a:off x="5303525" y="1371600"/>
            <a:ext cx="6547103" cy="4523088"/>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pic>
        <p:nvPicPr>
          <p:cNvPr id="2134" name="Google Shape;2134;p352" descr="A picture containing bar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2135" name="Google Shape;2135;p35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West Virginia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p35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West Virginia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pic>
        <p:nvPicPr>
          <p:cNvPr id="2141" name="Google Shape;2141;p353"/>
          <p:cNvPicPr preferRelativeResize="0"/>
          <p:nvPr/>
        </p:nvPicPr>
        <p:blipFill rotWithShape="1">
          <a:blip r:embed="rId3">
            <a:alphaModFix/>
          </a:blip>
          <a:srcRect r="9165"/>
          <a:stretch/>
        </p:blipFill>
        <p:spPr>
          <a:xfrm>
            <a:off x="5303525" y="1172825"/>
            <a:ext cx="6547103" cy="4267850"/>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pic>
        <p:nvPicPr>
          <p:cNvPr id="2146" name="Google Shape;2146;p354" descr="Chart&#10;&#10;Description automatically generated"/>
          <p:cNvPicPr preferRelativeResize="0"/>
          <p:nvPr/>
        </p:nvPicPr>
        <p:blipFill rotWithShape="1">
          <a:blip r:embed="rId3">
            <a:alphaModFix/>
          </a:blip>
          <a:srcRect r="56115"/>
          <a:stretch/>
        </p:blipFill>
        <p:spPr>
          <a:xfrm>
            <a:off x="5394960" y="-118872"/>
            <a:ext cx="6505301" cy="6857999"/>
          </a:xfrm>
          <a:prstGeom prst="rect">
            <a:avLst/>
          </a:prstGeom>
          <a:noFill/>
          <a:ln>
            <a:noFill/>
          </a:ln>
        </p:spPr>
      </p:pic>
      <p:sp>
        <p:nvSpPr>
          <p:cNvPr id="2147" name="Google Shape;2147;p354"/>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West Virginia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pic>
        <p:nvPicPr>
          <p:cNvPr id="2152" name="Google Shape;2152;p355" descr="A screenshot of a computer&#10;&#10;Description automatically generated with medium confidence"/>
          <p:cNvPicPr preferRelativeResize="0"/>
          <p:nvPr/>
        </p:nvPicPr>
        <p:blipFill rotWithShape="1">
          <a:blip r:embed="rId3">
            <a:alphaModFix/>
          </a:blip>
          <a:srcRect/>
          <a:stretch/>
        </p:blipFill>
        <p:spPr>
          <a:xfrm>
            <a:off x="1737360" y="2286000"/>
            <a:ext cx="8804300" cy="4480559"/>
          </a:xfrm>
          <a:prstGeom prst="rect">
            <a:avLst/>
          </a:prstGeom>
          <a:noFill/>
          <a:ln>
            <a:noFill/>
          </a:ln>
        </p:spPr>
      </p:pic>
      <p:sp>
        <p:nvSpPr>
          <p:cNvPr id="2153" name="Google Shape;2153;p355"/>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West Virginia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356"/>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Wisconsin</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35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Wisconsin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2164" name="Google Shape;2164;p357" descr="A picture containing graphical user interface&#10;&#10;Description automatically generated"/>
          <p:cNvPicPr preferRelativeResize="0"/>
          <p:nvPr/>
        </p:nvPicPr>
        <p:blipFill rotWithShape="1">
          <a:blip r:embed="rId3">
            <a:alphaModFix/>
          </a:blip>
          <a:srcRect r="8842"/>
          <a:stretch/>
        </p:blipFill>
        <p:spPr>
          <a:xfrm>
            <a:off x="5303525" y="1371600"/>
            <a:ext cx="6556249" cy="45240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2"/>
          <p:cNvSpPr txBox="1">
            <a:spLocks noGrp="1"/>
          </p:cNvSpPr>
          <p:nvPr>
            <p:ph type="title"/>
          </p:nvPr>
        </p:nvSpPr>
        <p:spPr>
          <a:xfrm>
            <a:off x="539413" y="375725"/>
            <a:ext cx="11113200" cy="867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Higher Education Admissions</a:t>
            </a:r>
            <a:endParaRPr/>
          </a:p>
        </p:txBody>
      </p:sp>
      <p:pic>
        <p:nvPicPr>
          <p:cNvPr id="374" name="Google Shape;374;p52" descr="Map&#10;&#10;Description automatically generated"/>
          <p:cNvPicPr preferRelativeResize="0"/>
          <p:nvPr/>
        </p:nvPicPr>
        <p:blipFill rotWithShape="1">
          <a:blip r:embed="rId3">
            <a:alphaModFix/>
          </a:blip>
          <a:srcRect/>
          <a:stretch/>
        </p:blipFill>
        <p:spPr>
          <a:xfrm>
            <a:off x="356616" y="2029968"/>
            <a:ext cx="7159750" cy="4663019"/>
          </a:xfrm>
          <a:prstGeom prst="rect">
            <a:avLst/>
          </a:prstGeom>
          <a:noFill/>
          <a:ln>
            <a:noFill/>
          </a:ln>
        </p:spPr>
      </p:pic>
      <p:pic>
        <p:nvPicPr>
          <p:cNvPr id="375" name="Google Shape;375;p52"/>
          <p:cNvPicPr preferRelativeResize="0"/>
          <p:nvPr/>
        </p:nvPicPr>
        <p:blipFill>
          <a:blip r:embed="rId4">
            <a:alphaModFix/>
          </a:blip>
          <a:stretch>
            <a:fillRect/>
          </a:stretch>
        </p:blipFill>
        <p:spPr>
          <a:xfrm>
            <a:off x="7516368" y="2880360"/>
            <a:ext cx="4370834" cy="3151066"/>
          </a:xfrm>
          <a:prstGeom prst="rect">
            <a:avLst/>
          </a:prstGeom>
          <a:noFill/>
          <a:ln>
            <a:noFill/>
          </a:ln>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pic>
        <p:nvPicPr>
          <p:cNvPr id="2169" name="Google Shape;2169;p358" descr="A picture containing diagram&#10;&#10;Description automatically generated"/>
          <p:cNvPicPr preferRelativeResize="0"/>
          <p:nvPr/>
        </p:nvPicPr>
        <p:blipFill rotWithShape="1">
          <a:blip r:embed="rId3">
            <a:alphaModFix/>
          </a:blip>
          <a:srcRect r="8842"/>
          <a:stretch/>
        </p:blipFill>
        <p:spPr>
          <a:xfrm>
            <a:off x="5303520" y="1371600"/>
            <a:ext cx="6556249" cy="4069080"/>
          </a:xfrm>
          <a:prstGeom prst="rect">
            <a:avLst/>
          </a:prstGeom>
          <a:noFill/>
          <a:ln>
            <a:noFill/>
          </a:ln>
        </p:spPr>
      </p:pic>
      <p:sp>
        <p:nvSpPr>
          <p:cNvPr id="2170" name="Google Shape;2170;p35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Wisconsin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pic>
        <p:nvPicPr>
          <p:cNvPr id="2175" name="Google Shape;2175;p359" descr="Chart, bar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2176" name="Google Shape;2176;p35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Wisconsin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pic>
        <p:nvPicPr>
          <p:cNvPr id="2181" name="Google Shape;2181;p360" descr="Graphical user interface, chart&#10;&#10;Description automatically generated"/>
          <p:cNvPicPr preferRelativeResize="0"/>
          <p:nvPr/>
        </p:nvPicPr>
        <p:blipFill rotWithShape="1">
          <a:blip r:embed="rId3">
            <a:alphaModFix/>
          </a:blip>
          <a:srcRect r="55665"/>
          <a:stretch/>
        </p:blipFill>
        <p:spPr>
          <a:xfrm>
            <a:off x="5394960" y="-118872"/>
            <a:ext cx="6573883" cy="6857999"/>
          </a:xfrm>
          <a:prstGeom prst="rect">
            <a:avLst/>
          </a:prstGeom>
          <a:noFill/>
          <a:ln>
            <a:noFill/>
          </a:ln>
        </p:spPr>
      </p:pic>
      <p:sp>
        <p:nvSpPr>
          <p:cNvPr id="2182" name="Google Shape;2182;p360"/>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Wisconsin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pic>
        <p:nvPicPr>
          <p:cNvPr id="2187" name="Google Shape;2187;p361" descr="Graphical user interface, text, application&#10;&#10;Description automatically generated"/>
          <p:cNvPicPr preferRelativeResize="0"/>
          <p:nvPr/>
        </p:nvPicPr>
        <p:blipFill rotWithShape="1">
          <a:blip r:embed="rId3">
            <a:alphaModFix/>
          </a:blip>
          <a:srcRect/>
          <a:stretch/>
        </p:blipFill>
        <p:spPr>
          <a:xfrm>
            <a:off x="1737360" y="2286000"/>
            <a:ext cx="8613878" cy="4480560"/>
          </a:xfrm>
          <a:prstGeom prst="rect">
            <a:avLst/>
          </a:prstGeom>
          <a:noFill/>
          <a:ln>
            <a:noFill/>
          </a:ln>
        </p:spPr>
      </p:pic>
      <p:sp>
        <p:nvSpPr>
          <p:cNvPr id="2188" name="Google Shape;2188;p361"/>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Wisconsin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362"/>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Wyoming</a:t>
            </a:r>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36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Wyoming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2199" name="Google Shape;2199;p363" descr="Chart, bar chart&#10;&#10;Description automatically generated"/>
          <p:cNvPicPr preferRelativeResize="0"/>
          <p:nvPr/>
        </p:nvPicPr>
        <p:blipFill rotWithShape="1">
          <a:blip r:embed="rId3">
            <a:alphaModFix/>
          </a:blip>
          <a:srcRect r="8941"/>
          <a:stretch/>
        </p:blipFill>
        <p:spPr>
          <a:xfrm>
            <a:off x="5303525" y="1371600"/>
            <a:ext cx="6547103" cy="4523088"/>
          </a:xfrm>
          <a:prstGeom prst="rect">
            <a:avLst/>
          </a:prstGeom>
          <a:noFill/>
          <a:ln>
            <a:noFill/>
          </a:ln>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pic>
        <p:nvPicPr>
          <p:cNvPr id="2204" name="Google Shape;2204;p364" descr="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2205" name="Google Shape;2205;p36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Wyoming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pic>
        <p:nvPicPr>
          <p:cNvPr id="2210" name="Google Shape;2210;p365" descr="A picture containing chart&#10;&#10;Description automatically generated"/>
          <p:cNvPicPr preferRelativeResize="0"/>
          <p:nvPr/>
        </p:nvPicPr>
        <p:blipFill rotWithShape="1">
          <a:blip r:embed="rId3">
            <a:alphaModFix/>
          </a:blip>
          <a:srcRect r="8941"/>
          <a:stretch/>
        </p:blipFill>
        <p:spPr>
          <a:xfrm>
            <a:off x="5303520" y="1371600"/>
            <a:ext cx="6547103" cy="4069080"/>
          </a:xfrm>
          <a:prstGeom prst="rect">
            <a:avLst/>
          </a:prstGeom>
          <a:noFill/>
          <a:ln>
            <a:noFill/>
          </a:ln>
        </p:spPr>
      </p:pic>
      <p:sp>
        <p:nvSpPr>
          <p:cNvPr id="2211" name="Google Shape;2211;p36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Wyoming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2216" name="Google Shape;2216;p366" descr="Graphical user interface&#10;&#10;Description automatically generated"/>
          <p:cNvPicPr preferRelativeResize="0"/>
          <p:nvPr/>
        </p:nvPicPr>
        <p:blipFill rotWithShape="1">
          <a:blip r:embed="rId3">
            <a:alphaModFix/>
          </a:blip>
          <a:srcRect r="56792"/>
          <a:stretch/>
        </p:blipFill>
        <p:spPr>
          <a:xfrm>
            <a:off x="5394960" y="-118872"/>
            <a:ext cx="6417129" cy="6857999"/>
          </a:xfrm>
          <a:prstGeom prst="rect">
            <a:avLst/>
          </a:prstGeom>
          <a:noFill/>
          <a:ln>
            <a:noFill/>
          </a:ln>
        </p:spPr>
      </p:pic>
      <p:sp>
        <p:nvSpPr>
          <p:cNvPr id="2217" name="Google Shape;2217;p366"/>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Wyoming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pic>
        <p:nvPicPr>
          <p:cNvPr id="2222" name="Google Shape;2222;p367" descr="Graphical user interface, text, application&#10;&#10;Description automatically generated"/>
          <p:cNvPicPr preferRelativeResize="0"/>
          <p:nvPr/>
        </p:nvPicPr>
        <p:blipFill rotWithShape="1">
          <a:blip r:embed="rId3">
            <a:alphaModFix/>
          </a:blip>
          <a:srcRect/>
          <a:stretch/>
        </p:blipFill>
        <p:spPr>
          <a:xfrm>
            <a:off x="1737360" y="2286000"/>
            <a:ext cx="8725892" cy="4480559"/>
          </a:xfrm>
          <a:prstGeom prst="rect">
            <a:avLst/>
          </a:prstGeom>
          <a:noFill/>
          <a:ln>
            <a:noFill/>
          </a:ln>
        </p:spPr>
      </p:pic>
      <p:sp>
        <p:nvSpPr>
          <p:cNvPr id="2223" name="Google Shape;2223;p367"/>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Wyoming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3"/>
          <p:cNvSpPr txBox="1">
            <a:spLocks noGrp="1"/>
          </p:cNvSpPr>
          <p:nvPr>
            <p:ph type="title"/>
          </p:nvPr>
        </p:nvSpPr>
        <p:spPr>
          <a:xfrm>
            <a:off x="539413" y="375725"/>
            <a:ext cx="11113200" cy="867600"/>
          </a:xfrm>
          <a:prstGeom prst="rect">
            <a:avLst/>
          </a:prstGeom>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chemeClr val="lt1"/>
                </a:solidFill>
                <a:latin typeface="Montserrat"/>
                <a:ea typeface="Montserrat"/>
                <a:cs typeface="Montserrat"/>
                <a:sym typeface="Montserrat"/>
              </a:rPr>
              <a:t>Difference in Access for States </a:t>
            </a:r>
            <a:r>
              <a:rPr lang="en-US"/>
              <a:t>W</a:t>
            </a:r>
            <a:r>
              <a:rPr lang="en-US" b="1">
                <a:solidFill>
                  <a:schemeClr val="lt1"/>
                </a:solidFill>
                <a:latin typeface="Montserrat"/>
                <a:ea typeface="Montserrat"/>
                <a:cs typeface="Montserrat"/>
                <a:sym typeface="Montserrat"/>
              </a:rPr>
              <a:t>ith/</a:t>
            </a:r>
            <a:r>
              <a:rPr lang="en-US"/>
              <a:t>W</a:t>
            </a:r>
            <a:r>
              <a:rPr lang="en-US" b="1">
                <a:solidFill>
                  <a:schemeClr val="lt1"/>
                </a:solidFill>
                <a:latin typeface="Montserrat"/>
                <a:ea typeface="Montserrat"/>
                <a:cs typeface="Montserrat"/>
                <a:sym typeface="Montserrat"/>
              </a:rPr>
              <a:t>ithout Each Policy</a:t>
            </a:r>
            <a:endParaRPr b="1">
              <a:solidFill>
                <a:schemeClr val="lt1"/>
              </a:solidFill>
              <a:latin typeface="Montserrat"/>
              <a:ea typeface="Montserrat"/>
              <a:cs typeface="Montserrat"/>
              <a:sym typeface="Montserrat"/>
            </a:endParaRPr>
          </a:p>
        </p:txBody>
      </p:sp>
      <p:pic>
        <p:nvPicPr>
          <p:cNvPr id="381" name="Google Shape;381;p53"/>
          <p:cNvPicPr preferRelativeResize="0"/>
          <p:nvPr/>
        </p:nvPicPr>
        <p:blipFill>
          <a:blip r:embed="rId3">
            <a:alphaModFix/>
          </a:blip>
          <a:stretch>
            <a:fillRect/>
          </a:stretch>
        </p:blipFill>
        <p:spPr>
          <a:xfrm>
            <a:off x="190925" y="2355000"/>
            <a:ext cx="11810150" cy="4134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4"/>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Other Slides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5"/>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Policies Adopted</a:t>
            </a:r>
            <a:endParaRPr/>
          </a:p>
        </p:txBody>
      </p:sp>
      <p:pic>
        <p:nvPicPr>
          <p:cNvPr id="392" name="Google Shape;392;p55"/>
          <p:cNvPicPr preferRelativeResize="0"/>
          <p:nvPr/>
        </p:nvPicPr>
        <p:blipFill>
          <a:blip r:embed="rId3">
            <a:alphaModFix/>
          </a:blip>
          <a:stretch>
            <a:fillRect/>
          </a:stretch>
        </p:blipFill>
        <p:spPr>
          <a:xfrm>
            <a:off x="3144375" y="2105325"/>
            <a:ext cx="5961974" cy="47305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6"/>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Access to Computer Science</a:t>
            </a:r>
            <a:endParaRPr/>
          </a:p>
        </p:txBody>
      </p:sp>
      <p:pic>
        <p:nvPicPr>
          <p:cNvPr id="398" name="Google Shape;398;p56"/>
          <p:cNvPicPr preferRelativeResize="0"/>
          <p:nvPr/>
        </p:nvPicPr>
        <p:blipFill>
          <a:blip r:embed="rId3">
            <a:alphaModFix/>
          </a:blip>
          <a:stretch>
            <a:fillRect/>
          </a:stretch>
        </p:blipFill>
        <p:spPr>
          <a:xfrm>
            <a:off x="3144375" y="2105325"/>
            <a:ext cx="5961974" cy="465487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7"/>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Policies Adopted by State and Access to Computer Science</a:t>
            </a:r>
            <a:endParaRPr/>
          </a:p>
        </p:txBody>
      </p:sp>
      <p:pic>
        <p:nvPicPr>
          <p:cNvPr id="404" name="Google Shape;404;p57"/>
          <p:cNvPicPr preferRelativeResize="0"/>
          <p:nvPr/>
        </p:nvPicPr>
        <p:blipFill>
          <a:blip r:embed="rId3">
            <a:alphaModFix/>
          </a:blip>
          <a:stretch>
            <a:fillRect/>
          </a:stretch>
        </p:blipFill>
        <p:spPr>
          <a:xfrm>
            <a:off x="352525" y="2564925"/>
            <a:ext cx="5295447" cy="4134496"/>
          </a:xfrm>
          <a:prstGeom prst="rect">
            <a:avLst/>
          </a:prstGeom>
          <a:noFill/>
          <a:ln>
            <a:noFill/>
          </a:ln>
        </p:spPr>
      </p:pic>
      <p:pic>
        <p:nvPicPr>
          <p:cNvPr id="405" name="Google Shape;405;p57"/>
          <p:cNvPicPr preferRelativeResize="0"/>
          <p:nvPr/>
        </p:nvPicPr>
        <p:blipFill>
          <a:blip r:embed="rId4">
            <a:alphaModFix/>
          </a:blip>
          <a:stretch>
            <a:fillRect/>
          </a:stretch>
        </p:blipFill>
        <p:spPr>
          <a:xfrm>
            <a:off x="6544028" y="2564925"/>
            <a:ext cx="5295447" cy="4134498"/>
          </a:xfrm>
          <a:prstGeom prst="rect">
            <a:avLst/>
          </a:prstGeom>
          <a:noFill/>
          <a:ln>
            <a:noFill/>
          </a:ln>
        </p:spPr>
      </p:pic>
      <p:sp>
        <p:nvSpPr>
          <p:cNvPr id="406" name="Google Shape;406;p57"/>
          <p:cNvSpPr txBox="1"/>
          <p:nvPr/>
        </p:nvSpPr>
        <p:spPr>
          <a:xfrm>
            <a:off x="913775" y="2179275"/>
            <a:ext cx="4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Montserrat"/>
                <a:ea typeface="Montserrat"/>
                <a:cs typeface="Montserrat"/>
                <a:sym typeface="Montserrat"/>
              </a:rPr>
              <a:t>Number of Policies Adopted</a:t>
            </a:r>
            <a:endParaRPr b="1">
              <a:latin typeface="Montserrat"/>
              <a:ea typeface="Montserrat"/>
              <a:cs typeface="Montserrat"/>
              <a:sym typeface="Montserrat"/>
            </a:endParaRPr>
          </a:p>
        </p:txBody>
      </p:sp>
      <p:sp>
        <p:nvSpPr>
          <p:cNvPr id="407" name="Google Shape;407;p57"/>
          <p:cNvSpPr txBox="1"/>
          <p:nvPr/>
        </p:nvSpPr>
        <p:spPr>
          <a:xfrm>
            <a:off x="7270825" y="2179275"/>
            <a:ext cx="400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Montserrat"/>
                <a:ea typeface="Montserrat"/>
                <a:cs typeface="Montserrat"/>
                <a:sym typeface="Montserrat"/>
              </a:rPr>
              <a:t>Percent Access to Computer Science</a:t>
            </a:r>
            <a:endParaRPr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body" idx="4294967295"/>
          </p:nvPr>
        </p:nvSpPr>
        <p:spPr>
          <a:xfrm>
            <a:off x="566257" y="2372053"/>
            <a:ext cx="11059500" cy="3749100"/>
          </a:xfrm>
          <a:prstGeom prst="rect">
            <a:avLst/>
          </a:prstGeom>
        </p:spPr>
        <p:txBody>
          <a:bodyPr spcFirstLastPara="1" wrap="square" lIns="91425" tIns="45700" rIns="91425" bIns="45700" anchor="t" anchorCtr="0">
            <a:normAutofit/>
          </a:bodyPr>
          <a:lstStyle/>
          <a:p>
            <a:pPr marL="457200" lvl="0" indent="-431800" algn="l" rtl="0">
              <a:lnSpc>
                <a:spcPct val="100000"/>
              </a:lnSpc>
              <a:spcBef>
                <a:spcPts val="1500"/>
              </a:spcBef>
              <a:spcAft>
                <a:spcPts val="0"/>
              </a:spcAft>
              <a:buSzPts val="3200"/>
              <a:buFont typeface="Montserrat"/>
              <a:buChar char="•"/>
            </a:pPr>
            <a:r>
              <a:rPr lang="en-US" sz="3200">
                <a:latin typeface="Montserrat"/>
                <a:ea typeface="Montserrat"/>
                <a:cs typeface="Montserrat"/>
                <a:sym typeface="Montserrat"/>
              </a:rPr>
              <a:t>Participation data in foundational computer science courses, by demographic</a:t>
            </a:r>
            <a:endParaRPr sz="3200">
              <a:latin typeface="Montserrat"/>
              <a:ea typeface="Montserrat"/>
              <a:cs typeface="Montserrat"/>
              <a:sym typeface="Montserrat"/>
            </a:endParaRPr>
          </a:p>
          <a:p>
            <a:pPr marL="457200" lvl="0" indent="-431800" algn="l" rtl="0">
              <a:lnSpc>
                <a:spcPct val="100000"/>
              </a:lnSpc>
              <a:spcBef>
                <a:spcPts val="1500"/>
              </a:spcBef>
              <a:spcAft>
                <a:spcPts val="0"/>
              </a:spcAft>
              <a:buSzPts val="3200"/>
              <a:buFont typeface="Montserrat"/>
              <a:buChar char="•"/>
            </a:pPr>
            <a:r>
              <a:rPr lang="en-US" sz="3200">
                <a:latin typeface="Montserrat"/>
                <a:ea typeface="Montserrat"/>
                <a:cs typeface="Montserrat"/>
                <a:sym typeface="Montserrat"/>
              </a:rPr>
              <a:t>Preliminary K–8 access and participation data</a:t>
            </a:r>
            <a:endParaRPr sz="3200">
              <a:latin typeface="Montserrat"/>
              <a:ea typeface="Montserrat"/>
              <a:cs typeface="Montserrat"/>
              <a:sym typeface="Montserrat"/>
            </a:endParaRPr>
          </a:p>
          <a:p>
            <a:pPr marL="457200" lvl="0" indent="-431800" algn="l" rtl="0">
              <a:lnSpc>
                <a:spcPct val="100000"/>
              </a:lnSpc>
              <a:spcBef>
                <a:spcPts val="1500"/>
              </a:spcBef>
              <a:spcAft>
                <a:spcPts val="1500"/>
              </a:spcAft>
              <a:buSzPts val="3200"/>
              <a:buFont typeface="Montserrat"/>
              <a:buChar char="•"/>
            </a:pPr>
            <a:r>
              <a:rPr lang="en-US" sz="3200">
                <a:latin typeface="Montserrat"/>
                <a:ea typeface="Montserrat"/>
                <a:cs typeface="Montserrat"/>
                <a:sym typeface="Montserrat"/>
              </a:rPr>
              <a:t>Online interactive data visualization</a:t>
            </a:r>
            <a:endParaRPr sz="3200">
              <a:latin typeface="Montserrat"/>
              <a:ea typeface="Montserrat"/>
              <a:cs typeface="Montserrat"/>
              <a:sym typeface="Montserrat"/>
            </a:endParaRPr>
          </a:p>
        </p:txBody>
      </p:sp>
      <p:sp>
        <p:nvSpPr>
          <p:cNvPr id="152" name="Google Shape;152;p22"/>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New This Year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58" descr="A picture containing diagram&#10;&#10;Description automatically generated"/>
          <p:cNvPicPr preferRelativeResize="0"/>
          <p:nvPr/>
        </p:nvPicPr>
        <p:blipFill rotWithShape="1">
          <a:blip r:embed="rId3">
            <a:alphaModFix/>
          </a:blip>
          <a:srcRect b="3753"/>
          <a:stretch/>
        </p:blipFill>
        <p:spPr>
          <a:xfrm>
            <a:off x="6014175" y="77537"/>
            <a:ext cx="5359575" cy="6702925"/>
          </a:xfrm>
          <a:prstGeom prst="rect">
            <a:avLst/>
          </a:prstGeom>
          <a:noFill/>
          <a:ln>
            <a:noFill/>
          </a:ln>
        </p:spPr>
      </p:pic>
      <p:sp>
        <p:nvSpPr>
          <p:cNvPr id="413" name="Google Shape;413;p5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 Schools Offering Computer Science</a:t>
            </a:r>
            <a:endParaRPr/>
          </a:p>
          <a:p>
            <a:pPr marL="0" lvl="0" indent="0" algn="l" rtl="0">
              <a:spcBef>
                <a:spcPts val="0"/>
              </a:spcBef>
              <a:spcAft>
                <a:spcPts val="0"/>
              </a:spcAft>
              <a:buNone/>
            </a:pPr>
            <a:endParaRPr/>
          </a:p>
          <a:p>
            <a:pPr marL="0" lvl="0" indent="0" algn="l" rtl="0">
              <a:spcBef>
                <a:spcPts val="0"/>
              </a:spcBef>
              <a:spcAft>
                <a:spcPts val="0"/>
              </a:spcAft>
              <a:buNone/>
            </a:pPr>
            <a:r>
              <a:rPr lang="en-US" sz="2400" b="0"/>
              <a:t>Percent of Public High Schools</a:t>
            </a:r>
            <a:endParaRPr sz="2400" b="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59" descr="Chart, bar chart&#10;&#10;Description automatically generated"/>
          <p:cNvPicPr preferRelativeResize="0"/>
          <p:nvPr/>
        </p:nvPicPr>
        <p:blipFill rotWithShape="1">
          <a:blip r:embed="rId3">
            <a:alphaModFix/>
          </a:blip>
          <a:srcRect/>
          <a:stretch/>
        </p:blipFill>
        <p:spPr>
          <a:xfrm>
            <a:off x="5700152" y="1132674"/>
            <a:ext cx="5950201" cy="4988550"/>
          </a:xfrm>
          <a:prstGeom prst="rect">
            <a:avLst/>
          </a:prstGeom>
          <a:noFill/>
          <a:ln>
            <a:noFill/>
          </a:ln>
        </p:spPr>
      </p:pic>
      <p:sp>
        <p:nvSpPr>
          <p:cNvPr id="419" name="Google Shape;419;p5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 Student Participation in 6–8 Computer Science by Demographic</a:t>
            </a:r>
            <a:endParaRPr/>
          </a:p>
        </p:txBody>
      </p:sp>
      <p:sp>
        <p:nvSpPr>
          <p:cNvPr id="420" name="Google Shape;420;p59"/>
          <p:cNvSpPr txBox="1"/>
          <p:nvPr/>
        </p:nvSpPr>
        <p:spPr>
          <a:xfrm>
            <a:off x="5079300" y="6446520"/>
            <a:ext cx="6887100" cy="3540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en-US" sz="1100">
                <a:solidFill>
                  <a:srgbClr val="211E1F"/>
                </a:solidFill>
                <a:latin typeface="Montserrat"/>
                <a:ea typeface="Montserrat"/>
                <a:cs typeface="Montserrat"/>
                <a:sym typeface="Montserrat"/>
              </a:rPr>
              <a:t>*National K–12 student population compared to grades 6–8 student population across 17 states</a:t>
            </a:r>
            <a:endParaRPr sz="1100">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60" descr="Graphical user interface&#10;&#10;Description automatically generated"/>
          <p:cNvPicPr preferRelativeResize="0"/>
          <p:nvPr/>
        </p:nvPicPr>
        <p:blipFill rotWithShape="1">
          <a:blip r:embed="rId3">
            <a:alphaModFix/>
          </a:blip>
          <a:srcRect/>
          <a:stretch/>
        </p:blipFill>
        <p:spPr>
          <a:xfrm>
            <a:off x="1909588" y="2356725"/>
            <a:ext cx="8372824" cy="4291725"/>
          </a:xfrm>
          <a:prstGeom prst="rect">
            <a:avLst/>
          </a:prstGeom>
          <a:noFill/>
          <a:ln>
            <a:noFill/>
          </a:ln>
        </p:spPr>
      </p:pic>
      <p:sp>
        <p:nvSpPr>
          <p:cNvPr id="426" name="Google Shape;426;p60"/>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Participation in 6–8 Computer Science by Race/Ethnicity</a:t>
            </a:r>
            <a:endParaRPr/>
          </a:p>
        </p:txBody>
      </p:sp>
      <p:sp>
        <p:nvSpPr>
          <p:cNvPr id="427" name="Google Shape;427;p60"/>
          <p:cNvSpPr txBox="1"/>
          <p:nvPr/>
        </p:nvSpPr>
        <p:spPr>
          <a:xfrm>
            <a:off x="195225" y="6444875"/>
            <a:ext cx="4280400" cy="3540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en-US" sz="1100">
                <a:solidFill>
                  <a:srgbClr val="211E1F"/>
                </a:solidFill>
                <a:latin typeface="Montserrat"/>
                <a:ea typeface="Montserrat"/>
                <a:cs typeface="Montserrat"/>
                <a:sym typeface="Montserrat"/>
              </a:rPr>
              <a:t>*Grades 6–8 student population across 17 states</a:t>
            </a:r>
            <a:endParaRPr sz="1100">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61" descr="Chart&#10;&#10;Description automatically generated"/>
          <p:cNvPicPr preferRelativeResize="0"/>
          <p:nvPr/>
        </p:nvPicPr>
        <p:blipFill rotWithShape="1">
          <a:blip r:embed="rId3">
            <a:alphaModFix/>
          </a:blip>
          <a:srcRect/>
          <a:stretch/>
        </p:blipFill>
        <p:spPr>
          <a:xfrm>
            <a:off x="5589775" y="764998"/>
            <a:ext cx="6308476" cy="5262350"/>
          </a:xfrm>
          <a:prstGeom prst="rect">
            <a:avLst/>
          </a:prstGeom>
          <a:noFill/>
          <a:ln>
            <a:noFill/>
          </a:ln>
        </p:spPr>
      </p:pic>
      <p:sp>
        <p:nvSpPr>
          <p:cNvPr id="433" name="Google Shape;433;p6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Participation in K–5 Computer Science by Demographic</a:t>
            </a:r>
            <a:endParaRPr/>
          </a:p>
        </p:txBody>
      </p:sp>
      <p:sp>
        <p:nvSpPr>
          <p:cNvPr id="434" name="Google Shape;434;p61"/>
          <p:cNvSpPr txBox="1"/>
          <p:nvPr/>
        </p:nvSpPr>
        <p:spPr>
          <a:xfrm>
            <a:off x="5412025" y="6446520"/>
            <a:ext cx="6486300" cy="354000"/>
          </a:xfrm>
          <a:prstGeom prst="rect">
            <a:avLst/>
          </a:prstGeom>
          <a:noFill/>
          <a:ln>
            <a:noFill/>
          </a:ln>
        </p:spPr>
        <p:txBody>
          <a:bodyPr spcFirstLastPara="1" wrap="square" lIns="91425" tIns="91425" rIns="91425" bIns="91425" anchor="t" anchorCtr="0">
            <a:spAutoFit/>
          </a:bodyPr>
          <a:lstStyle/>
          <a:p>
            <a:pPr marL="63500" lvl="0" indent="-50800" algn="l" rtl="0">
              <a:lnSpc>
                <a:spcPct val="115000"/>
              </a:lnSpc>
              <a:spcBef>
                <a:spcPts val="0"/>
              </a:spcBef>
              <a:spcAft>
                <a:spcPts val="0"/>
              </a:spcAft>
              <a:buNone/>
            </a:pPr>
            <a:r>
              <a:rPr lang="en-US" sz="1100">
                <a:solidFill>
                  <a:srgbClr val="211E1F"/>
                </a:solidFill>
                <a:latin typeface="Montserrat"/>
                <a:ea typeface="Montserrat"/>
                <a:cs typeface="Montserrat"/>
                <a:sym typeface="Montserrat"/>
              </a:rPr>
              <a:t>*National K–12 student population compared to student enrollment across 8 states</a:t>
            </a:r>
            <a:endParaRPr sz="1100">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62" descr="Graphical user interface&#10;&#10;Description automatically generated with medium confidence"/>
          <p:cNvPicPr preferRelativeResize="0"/>
          <p:nvPr/>
        </p:nvPicPr>
        <p:blipFill rotWithShape="1">
          <a:blip r:embed="rId3">
            <a:alphaModFix/>
          </a:blip>
          <a:srcRect/>
          <a:stretch/>
        </p:blipFill>
        <p:spPr>
          <a:xfrm>
            <a:off x="2057400" y="2393937"/>
            <a:ext cx="8312225" cy="4260675"/>
          </a:xfrm>
          <a:prstGeom prst="rect">
            <a:avLst/>
          </a:prstGeom>
          <a:noFill/>
          <a:ln>
            <a:noFill/>
          </a:ln>
        </p:spPr>
      </p:pic>
      <p:sp>
        <p:nvSpPr>
          <p:cNvPr id="440" name="Google Shape;440;p62"/>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Participation in K–5 Computer Science by Race/Ethnicity</a:t>
            </a:r>
            <a:endParaRPr/>
          </a:p>
        </p:txBody>
      </p:sp>
      <p:sp>
        <p:nvSpPr>
          <p:cNvPr id="441" name="Google Shape;441;p62"/>
          <p:cNvSpPr txBox="1"/>
          <p:nvPr/>
        </p:nvSpPr>
        <p:spPr>
          <a:xfrm>
            <a:off x="195225" y="6444875"/>
            <a:ext cx="4280400" cy="3540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en-US" sz="1100">
                <a:solidFill>
                  <a:srgbClr val="211E1F"/>
                </a:solidFill>
                <a:latin typeface="Montserrat"/>
                <a:ea typeface="Montserrat"/>
                <a:cs typeface="Montserrat"/>
                <a:sym typeface="Montserrat"/>
              </a:rPr>
              <a:t>*Grades K–5 student population across 8 states</a:t>
            </a:r>
            <a:endParaRPr sz="1100">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63" descr="Chart&#10;&#10;Description automatically generated"/>
          <p:cNvPicPr preferRelativeResize="0"/>
          <p:nvPr/>
        </p:nvPicPr>
        <p:blipFill rotWithShape="1">
          <a:blip r:embed="rId3">
            <a:alphaModFix/>
          </a:blip>
          <a:srcRect/>
          <a:stretch/>
        </p:blipFill>
        <p:spPr>
          <a:xfrm>
            <a:off x="2704925" y="2234992"/>
            <a:ext cx="6782149" cy="4547724"/>
          </a:xfrm>
          <a:prstGeom prst="rect">
            <a:avLst/>
          </a:prstGeom>
          <a:noFill/>
          <a:ln>
            <a:noFill/>
          </a:ln>
        </p:spPr>
      </p:pic>
      <p:sp>
        <p:nvSpPr>
          <p:cNvPr id="447" name="Google Shape;447;p63"/>
          <p:cNvSpPr txBox="1"/>
          <p:nvPr/>
        </p:nvSpPr>
        <p:spPr>
          <a:xfrm>
            <a:off x="109182" y="122830"/>
            <a:ext cx="3916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Page 23</a:t>
            </a:r>
            <a:endParaRPr/>
          </a:p>
        </p:txBody>
      </p:sp>
      <p:sp>
        <p:nvSpPr>
          <p:cNvPr id="448" name="Google Shape;448;p63"/>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AP Computer Science Exams by Race/Ethnicity (2020)</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64" descr="Chart, bar chart&#10;&#10;Description automatically generated"/>
          <p:cNvPicPr preferRelativeResize="0"/>
          <p:nvPr/>
        </p:nvPicPr>
        <p:blipFill rotWithShape="1">
          <a:blip r:embed="rId3">
            <a:alphaModFix/>
          </a:blip>
          <a:srcRect/>
          <a:stretch/>
        </p:blipFill>
        <p:spPr>
          <a:xfrm>
            <a:off x="2385617" y="2308650"/>
            <a:ext cx="7420776" cy="4248125"/>
          </a:xfrm>
          <a:prstGeom prst="rect">
            <a:avLst/>
          </a:prstGeom>
          <a:noFill/>
          <a:ln>
            <a:noFill/>
          </a:ln>
        </p:spPr>
      </p:pic>
      <p:sp>
        <p:nvSpPr>
          <p:cNvPr id="454" name="Google Shape;454;p64"/>
          <p:cNvSpPr txBox="1"/>
          <p:nvPr/>
        </p:nvSpPr>
        <p:spPr>
          <a:xfrm>
            <a:off x="109182" y="122830"/>
            <a:ext cx="3916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Page 23</a:t>
            </a:r>
            <a:endParaRPr/>
          </a:p>
        </p:txBody>
      </p:sp>
      <p:sp>
        <p:nvSpPr>
          <p:cNvPr id="455" name="Google Shape;455;p64"/>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AP Computer Science Exams </a:t>
            </a:r>
            <a:endParaRPr/>
          </a:p>
          <a:p>
            <a:pPr marL="0" lvl="0" indent="0" algn="ctr" rtl="0">
              <a:spcBef>
                <a:spcPts val="0"/>
              </a:spcBef>
              <a:spcAft>
                <a:spcPts val="0"/>
              </a:spcAft>
              <a:buNone/>
            </a:pPr>
            <a:r>
              <a:rPr lang="en-US"/>
              <a:t>by Gender (2020)</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65" descr="Chart, bar chart&#10;&#10;Description automatically generated"/>
          <p:cNvPicPr preferRelativeResize="0"/>
          <p:nvPr/>
        </p:nvPicPr>
        <p:blipFill rotWithShape="1">
          <a:blip r:embed="rId3">
            <a:alphaModFix/>
          </a:blip>
          <a:srcRect/>
          <a:stretch/>
        </p:blipFill>
        <p:spPr>
          <a:xfrm>
            <a:off x="918150" y="2238600"/>
            <a:ext cx="10355701" cy="4311650"/>
          </a:xfrm>
          <a:prstGeom prst="rect">
            <a:avLst/>
          </a:prstGeom>
          <a:noFill/>
          <a:ln>
            <a:noFill/>
          </a:ln>
        </p:spPr>
      </p:pic>
      <p:sp>
        <p:nvSpPr>
          <p:cNvPr id="461" name="Google Shape;461;p65"/>
          <p:cNvSpPr txBox="1"/>
          <p:nvPr/>
        </p:nvSpPr>
        <p:spPr>
          <a:xfrm>
            <a:off x="109182" y="122830"/>
            <a:ext cx="3916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Page 24</a:t>
            </a:r>
            <a:endParaRPr/>
          </a:p>
        </p:txBody>
      </p:sp>
      <p:sp>
        <p:nvSpPr>
          <p:cNvPr id="462" name="Google Shape;462;p65"/>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AP Computer Science Exams by Gender and Race/Ethnicity (2020)</a:t>
            </a:r>
            <a:endParaRPr/>
          </a:p>
        </p:txBody>
      </p:sp>
      <p:sp>
        <p:nvSpPr>
          <p:cNvPr id="463" name="Google Shape;463;p65"/>
          <p:cNvSpPr txBox="1"/>
          <p:nvPr/>
        </p:nvSpPr>
        <p:spPr>
          <a:xfrm>
            <a:off x="192024" y="6294120"/>
            <a:ext cx="11727600" cy="514800"/>
          </a:xfrm>
          <a:prstGeom prst="rect">
            <a:avLst/>
          </a:prstGeom>
          <a:noFill/>
          <a:ln>
            <a:noFill/>
          </a:ln>
        </p:spPr>
        <p:txBody>
          <a:bodyPr spcFirstLastPara="1" wrap="square" lIns="91425" tIns="91425" rIns="91425" bIns="91425" anchor="t" anchorCtr="0">
            <a:spAutoFit/>
          </a:bodyPr>
          <a:lstStyle/>
          <a:p>
            <a:pPr marL="63500" lvl="0" indent="-50800" algn="l" rtl="0">
              <a:lnSpc>
                <a:spcPct val="115000"/>
              </a:lnSpc>
              <a:spcBef>
                <a:spcPts val="0"/>
              </a:spcBef>
              <a:spcAft>
                <a:spcPts val="0"/>
              </a:spcAft>
              <a:buClr>
                <a:schemeClr val="dk1"/>
              </a:buClr>
              <a:buSzPts val="1100"/>
              <a:buFont typeface="Arial"/>
              <a:buNone/>
            </a:pPr>
            <a:r>
              <a:rPr lang="en-US" sz="650">
                <a:solidFill>
                  <a:srgbClr val="211E1F"/>
                </a:solidFill>
                <a:latin typeface="Montserrat"/>
                <a:ea typeface="Montserrat"/>
                <a:cs typeface="Montserrat"/>
                <a:sym typeface="Montserrat"/>
              </a:rPr>
              <a:t>* Expected Population Per Gender is based on the overall enrollment by race/ethnicity at schools that offer AP CS. </a:t>
            </a:r>
            <a:endParaRPr sz="650">
              <a:solidFill>
                <a:srgbClr val="211E1F"/>
              </a:solidFill>
              <a:latin typeface="Montserrat"/>
              <a:ea typeface="Montserrat"/>
              <a:cs typeface="Montserrat"/>
              <a:sym typeface="Montserrat"/>
            </a:endParaRPr>
          </a:p>
          <a:p>
            <a:pPr marL="63500" lvl="0" indent="-50800" algn="l" rtl="0">
              <a:lnSpc>
                <a:spcPct val="115000"/>
              </a:lnSpc>
              <a:spcBef>
                <a:spcPts val="0"/>
              </a:spcBef>
              <a:spcAft>
                <a:spcPts val="0"/>
              </a:spcAft>
              <a:buNone/>
            </a:pPr>
            <a:r>
              <a:rPr lang="en-US" sz="650">
                <a:solidFill>
                  <a:srgbClr val="211E1F"/>
                </a:solidFill>
                <a:latin typeface="Montserrat"/>
                <a:ea typeface="Montserrat"/>
                <a:cs typeface="Montserrat"/>
                <a:sym typeface="Montserrat"/>
              </a:rPr>
              <a:t>* Participation data includes students attending both public and private schools. For the first time, AP data includes students identifying as another gender. Of students taking AP CS exams who identified as another gender, 16 identified as Black/African American, 45 were Hispanic/Latino/Latina/Latinx, 4 were Native American/Alaskan, none were Native Hawaiian/Pacific Islander, 20 were Asian, 133 were white, 14 were two or more races, and 47 provided no response for race/ethnicity.</a:t>
            </a:r>
            <a:endParaRPr sz="1500">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6"/>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State Summaries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7"/>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Alabama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388613" y="671133"/>
            <a:ext cx="4136700" cy="54501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November 3, 2021</a:t>
            </a:r>
            <a:endParaRPr/>
          </a:p>
          <a:p>
            <a:pPr marL="0" lvl="0" indent="0" algn="l" rtl="0">
              <a:spcBef>
                <a:spcPts val="0"/>
              </a:spcBef>
              <a:spcAft>
                <a:spcPts val="0"/>
              </a:spcAft>
              <a:buNone/>
            </a:pPr>
            <a:endParaRPr/>
          </a:p>
          <a:p>
            <a:pPr marL="0" lvl="0" indent="0" algn="l" rtl="0">
              <a:spcBef>
                <a:spcPts val="0"/>
              </a:spcBef>
              <a:spcAft>
                <a:spcPts val="0"/>
              </a:spcAft>
              <a:buNone/>
            </a:pPr>
            <a:r>
              <a:rPr lang="en-US" sz="2400" b="0"/>
              <a:t>Embargo Lifts </a:t>
            </a:r>
            <a:endParaRPr sz="2400" b="0"/>
          </a:p>
          <a:p>
            <a:pPr marL="0" lvl="0" indent="0" algn="l" rtl="0">
              <a:spcBef>
                <a:spcPts val="0"/>
              </a:spcBef>
              <a:spcAft>
                <a:spcPts val="0"/>
              </a:spcAft>
              <a:buNone/>
            </a:pPr>
            <a:r>
              <a:rPr lang="en-US" sz="2400" b="0"/>
              <a:t>Blog Post</a:t>
            </a:r>
            <a:endParaRPr sz="2400" b="0"/>
          </a:p>
          <a:p>
            <a:pPr marL="0" lvl="0" indent="0" algn="l" rtl="0">
              <a:spcBef>
                <a:spcPts val="0"/>
              </a:spcBef>
              <a:spcAft>
                <a:spcPts val="0"/>
              </a:spcAft>
              <a:buNone/>
            </a:pPr>
            <a:r>
              <a:rPr lang="en-US" sz="2400" b="0"/>
              <a:t>CSEdCon Keynote</a:t>
            </a:r>
            <a:r>
              <a:rPr lang="en-US" sz="2400"/>
              <a:t> </a:t>
            </a:r>
            <a:endParaRPr sz="2400" b="1">
              <a:solidFill>
                <a:schemeClr val="lt1"/>
              </a:solidFill>
              <a:latin typeface="Montserrat"/>
              <a:ea typeface="Montserrat"/>
              <a:cs typeface="Montserrat"/>
              <a:sym typeface="Montserrat"/>
            </a:endParaRPr>
          </a:p>
        </p:txBody>
      </p:sp>
      <p:pic>
        <p:nvPicPr>
          <p:cNvPr id="158" name="Google Shape;158;p23"/>
          <p:cNvPicPr preferRelativeResize="0"/>
          <p:nvPr/>
        </p:nvPicPr>
        <p:blipFill>
          <a:blip r:embed="rId3">
            <a:alphaModFix/>
          </a:blip>
          <a:stretch>
            <a:fillRect/>
          </a:stretch>
        </p:blipFill>
        <p:spPr>
          <a:xfrm>
            <a:off x="6260200" y="152400"/>
            <a:ext cx="4978800" cy="6553200"/>
          </a:xfrm>
          <a:prstGeom prst="roundRect">
            <a:avLst>
              <a:gd name="adj" fmla="val 7443"/>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68" descr="Chart&#10;&#10;Description automatically generated with medium confidence"/>
          <p:cNvPicPr preferRelativeResize="0"/>
          <p:nvPr/>
        </p:nvPicPr>
        <p:blipFill rotWithShape="1">
          <a:blip r:embed="rId3">
            <a:alphaModFix/>
          </a:blip>
          <a:srcRect r="9082"/>
          <a:stretch/>
        </p:blipFill>
        <p:spPr>
          <a:xfrm>
            <a:off x="5303525" y="1371600"/>
            <a:ext cx="6547525" cy="4544574"/>
          </a:xfrm>
          <a:prstGeom prst="rect">
            <a:avLst/>
          </a:prstGeom>
          <a:noFill/>
          <a:ln>
            <a:noFill/>
          </a:ln>
        </p:spPr>
      </p:pic>
      <p:sp>
        <p:nvSpPr>
          <p:cNvPr id="479" name="Google Shape;479;p6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Alabama </a:t>
            </a:r>
            <a:endParaRPr/>
          </a:p>
          <a:p>
            <a:pPr marL="0" lvl="0" indent="0" algn="l" rtl="0">
              <a:spcBef>
                <a:spcPts val="0"/>
              </a:spcBef>
              <a:spcAft>
                <a:spcPts val="0"/>
              </a:spcAft>
              <a:buNone/>
            </a:pPr>
            <a:r>
              <a:rPr lang="en-US"/>
              <a:t>High Schools Offering Computer Science</a:t>
            </a:r>
            <a:endParaRPr/>
          </a:p>
          <a:p>
            <a:pPr marL="0" lvl="0" indent="0" algn="l" rtl="0">
              <a:spcBef>
                <a:spcPts val="0"/>
              </a:spcBef>
              <a:spcAft>
                <a:spcPts val="0"/>
              </a:spcAft>
              <a:buNone/>
            </a:pPr>
            <a:endParaRPr b="0"/>
          </a:p>
          <a:p>
            <a:pPr marL="0" lvl="0" indent="0" algn="l" rtl="0">
              <a:spcBef>
                <a:spcPts val="0"/>
              </a:spcBef>
              <a:spcAft>
                <a:spcPts val="0"/>
              </a:spcAft>
              <a:buNone/>
            </a:pPr>
            <a:r>
              <a:rPr lang="en-US" sz="2400" b="0"/>
              <a:t>Percentage Access by School Year </a:t>
            </a:r>
            <a:endParaRPr sz="2400" b="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Alabama </a:t>
            </a:r>
            <a:endParaRPr/>
          </a:p>
          <a:p>
            <a:pPr marL="0" lvl="0" indent="0" algn="l" rtl="0">
              <a:spcBef>
                <a:spcPts val="0"/>
              </a:spcBef>
              <a:spcAft>
                <a:spcPts val="0"/>
              </a:spcAft>
              <a:buNone/>
            </a:pPr>
            <a:r>
              <a:rPr lang="en-US"/>
              <a:t>High Schools Offering Computer Science</a:t>
            </a:r>
            <a:endParaRPr/>
          </a:p>
          <a:p>
            <a:pPr marL="0" lvl="0" indent="0" algn="l" rtl="0">
              <a:spcBef>
                <a:spcPts val="0"/>
              </a:spcBef>
              <a:spcAft>
                <a:spcPts val="0"/>
              </a:spcAft>
              <a:buNone/>
            </a:pPr>
            <a:endParaRPr b="0"/>
          </a:p>
          <a:p>
            <a:pPr marL="0" lvl="0" indent="0" algn="l" rtl="0">
              <a:spcBef>
                <a:spcPts val="0"/>
              </a:spcBef>
              <a:spcAft>
                <a:spcPts val="0"/>
              </a:spcAft>
              <a:buNone/>
            </a:pPr>
            <a:r>
              <a:rPr lang="en-US" sz="2400" b="0"/>
              <a:t>Percentage Access by Geography</a:t>
            </a:r>
            <a:endParaRPr sz="2400" b="0"/>
          </a:p>
        </p:txBody>
      </p:sp>
      <p:pic>
        <p:nvPicPr>
          <p:cNvPr id="485" name="Google Shape;485;p69" descr="Chart, bar chart&#10;&#10;Description automatically generated"/>
          <p:cNvPicPr preferRelativeResize="0"/>
          <p:nvPr/>
        </p:nvPicPr>
        <p:blipFill rotWithShape="1">
          <a:blip r:embed="rId3">
            <a:alphaModFix/>
          </a:blip>
          <a:srcRect r="8999"/>
          <a:stretch/>
        </p:blipFill>
        <p:spPr>
          <a:xfrm>
            <a:off x="5303525" y="1371600"/>
            <a:ext cx="6547103" cy="406908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70" descr="Bar chart&#10;&#10;Description automatically generated with low confidence"/>
          <p:cNvPicPr preferRelativeResize="0"/>
          <p:nvPr/>
        </p:nvPicPr>
        <p:blipFill rotWithShape="1">
          <a:blip r:embed="rId3">
            <a:alphaModFix/>
          </a:blip>
          <a:srcRect r="9107"/>
          <a:stretch/>
        </p:blipFill>
        <p:spPr>
          <a:xfrm>
            <a:off x="5303520" y="1371600"/>
            <a:ext cx="6547103" cy="4069080"/>
          </a:xfrm>
          <a:prstGeom prst="rect">
            <a:avLst/>
          </a:prstGeom>
          <a:noFill/>
          <a:ln>
            <a:noFill/>
          </a:ln>
        </p:spPr>
      </p:pic>
      <p:sp>
        <p:nvSpPr>
          <p:cNvPr id="491" name="Google Shape;491;p7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Alabama </a:t>
            </a:r>
            <a:endParaRPr/>
          </a:p>
          <a:p>
            <a:pPr marL="0" lvl="0" indent="0" algn="l" rtl="0">
              <a:spcBef>
                <a:spcPts val="0"/>
              </a:spcBef>
              <a:spcAft>
                <a:spcPts val="0"/>
              </a:spcAft>
              <a:buClr>
                <a:schemeClr val="dk1"/>
              </a:buClr>
              <a:buSzPts val="1100"/>
              <a:buFont typeface="Arial"/>
              <a:buNone/>
            </a:pPr>
            <a:r>
              <a:rPr lang="en-US"/>
              <a:t>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None/>
            </a:pPr>
            <a:r>
              <a:rPr lang="en-US" sz="2400" b="0"/>
              <a:t>Percentage Access by Percent of Students Who Qualify for FRL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Google Shape;496;p71" descr="Chart&#10;&#10;Description automatically generated"/>
          <p:cNvPicPr preferRelativeResize="0"/>
          <p:nvPr/>
        </p:nvPicPr>
        <p:blipFill rotWithShape="1">
          <a:blip r:embed="rId3">
            <a:alphaModFix/>
          </a:blip>
          <a:srcRect t="12403" r="56672"/>
          <a:stretch/>
        </p:blipFill>
        <p:spPr>
          <a:xfrm>
            <a:off x="5487676" y="588800"/>
            <a:ext cx="6518026" cy="6103601"/>
          </a:xfrm>
          <a:prstGeom prst="rect">
            <a:avLst/>
          </a:prstGeom>
          <a:noFill/>
          <a:ln>
            <a:noFill/>
          </a:ln>
        </p:spPr>
      </p:pic>
      <p:sp>
        <p:nvSpPr>
          <p:cNvPr id="497" name="Google Shape;497;p71"/>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Alabama Enrollment in High School Computer Science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b="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72" descr="Graphical user interface, application&#10;&#10;Description automatically generated"/>
          <p:cNvPicPr preferRelativeResize="0"/>
          <p:nvPr/>
        </p:nvPicPr>
        <p:blipFill rotWithShape="1">
          <a:blip r:embed="rId3">
            <a:alphaModFix/>
          </a:blip>
          <a:srcRect/>
          <a:stretch/>
        </p:blipFill>
        <p:spPr>
          <a:xfrm>
            <a:off x="1737360" y="2286000"/>
            <a:ext cx="8705608" cy="4480560"/>
          </a:xfrm>
          <a:prstGeom prst="rect">
            <a:avLst/>
          </a:prstGeom>
          <a:noFill/>
          <a:ln>
            <a:noFill/>
          </a:ln>
        </p:spPr>
      </p:pic>
      <p:sp>
        <p:nvSpPr>
          <p:cNvPr id="503" name="Google Shape;503;p72"/>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Alabama Enrollment in High School Computer Science</a:t>
            </a:r>
            <a:endParaRPr/>
          </a:p>
          <a:p>
            <a:pPr marL="0" lvl="0" indent="0" algn="ctr" rtl="0">
              <a:spcBef>
                <a:spcPts val="0"/>
              </a:spcBef>
              <a:spcAft>
                <a:spcPts val="0"/>
              </a:spcAft>
              <a:buNone/>
            </a:pPr>
            <a:r>
              <a:rPr lang="en-US" sz="2400" b="0"/>
              <a:t>Percentage Enrollment by Race/Ethnicity</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3"/>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Alaska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Alaska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514" name="Google Shape;514;p74" descr="Chart, bar chart&#10;&#10;Description automatically generated"/>
          <p:cNvPicPr preferRelativeResize="0"/>
          <p:nvPr/>
        </p:nvPicPr>
        <p:blipFill rotWithShape="1">
          <a:blip r:embed="rId3">
            <a:alphaModFix/>
          </a:blip>
          <a:srcRect r="8966"/>
          <a:stretch/>
        </p:blipFill>
        <p:spPr>
          <a:xfrm>
            <a:off x="5303525" y="1385225"/>
            <a:ext cx="6547103" cy="454475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75" descr="A picture containing chart&#10;&#10;Description automatically generated"/>
          <p:cNvPicPr preferRelativeResize="0"/>
          <p:nvPr/>
        </p:nvPicPr>
        <p:blipFill rotWithShape="1">
          <a:blip r:embed="rId3">
            <a:alphaModFix/>
          </a:blip>
          <a:srcRect r="8966"/>
          <a:stretch/>
        </p:blipFill>
        <p:spPr>
          <a:xfrm>
            <a:off x="5303520" y="1371600"/>
            <a:ext cx="6547103" cy="4069080"/>
          </a:xfrm>
          <a:prstGeom prst="rect">
            <a:avLst/>
          </a:prstGeom>
          <a:noFill/>
          <a:ln>
            <a:noFill/>
          </a:ln>
        </p:spPr>
      </p:pic>
      <p:sp>
        <p:nvSpPr>
          <p:cNvPr id="520" name="Google Shape;520;p7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Alaska High Schools Offering Computer Science</a:t>
            </a:r>
            <a:endParaRPr/>
          </a:p>
          <a:p>
            <a:pPr marL="0" lvl="0" indent="0" algn="l" rtl="0">
              <a:spcBef>
                <a:spcPts val="0"/>
              </a:spcBef>
              <a:spcAft>
                <a:spcPts val="0"/>
              </a:spcAft>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76" descr="Chart&#10;&#10;Description automatically generated"/>
          <p:cNvPicPr preferRelativeResize="0"/>
          <p:nvPr/>
        </p:nvPicPr>
        <p:blipFill rotWithShape="1">
          <a:blip r:embed="rId3">
            <a:alphaModFix/>
          </a:blip>
          <a:srcRect r="8999"/>
          <a:stretch/>
        </p:blipFill>
        <p:spPr>
          <a:xfrm>
            <a:off x="5303520" y="1371600"/>
            <a:ext cx="6547103" cy="4069080"/>
          </a:xfrm>
          <a:prstGeom prst="rect">
            <a:avLst/>
          </a:prstGeom>
          <a:noFill/>
          <a:ln>
            <a:noFill/>
          </a:ln>
        </p:spPr>
      </p:pic>
      <p:sp>
        <p:nvSpPr>
          <p:cNvPr id="526" name="Google Shape;526;p7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Alaska High Schools Offering Computer Science</a:t>
            </a:r>
            <a:endParaRPr/>
          </a:p>
          <a:p>
            <a:pPr marL="0" lvl="0" indent="0" algn="l" rtl="0">
              <a:spcBef>
                <a:spcPts val="0"/>
              </a:spcBef>
              <a:spcAft>
                <a:spcPts val="0"/>
              </a:spcAft>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77" descr="Chart, bar chart&#10;&#10;Description automatically generated"/>
          <p:cNvPicPr preferRelativeResize="0"/>
          <p:nvPr/>
        </p:nvPicPr>
        <p:blipFill rotWithShape="1">
          <a:blip r:embed="rId3">
            <a:alphaModFix/>
          </a:blip>
          <a:srcRect r="10112"/>
          <a:stretch/>
        </p:blipFill>
        <p:spPr>
          <a:xfrm>
            <a:off x="5303520" y="1143000"/>
            <a:ext cx="6501384" cy="4667025"/>
          </a:xfrm>
          <a:prstGeom prst="rect">
            <a:avLst/>
          </a:prstGeom>
          <a:noFill/>
          <a:ln>
            <a:noFill/>
          </a:ln>
        </p:spPr>
      </p:pic>
      <p:sp>
        <p:nvSpPr>
          <p:cNvPr id="532" name="Google Shape;532;p77"/>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Alaska </a:t>
            </a:r>
            <a:endParaRPr/>
          </a:p>
          <a:p>
            <a:pPr marL="0" lvl="0" indent="0" algn="l" rtl="0">
              <a:spcBef>
                <a:spcPts val="0"/>
              </a:spcBef>
              <a:spcAft>
                <a:spcPts val="0"/>
              </a:spcAft>
              <a:buClr>
                <a:schemeClr val="dk1"/>
              </a:buClr>
              <a:buSzPts val="1100"/>
              <a:buFont typeface="Arial"/>
              <a:buNone/>
            </a:pPr>
            <a:r>
              <a:rPr lang="en-US"/>
              <a:t>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sz="2400" b="0"/>
              <a:t>Percentage of Exams </a:t>
            </a:r>
            <a:endParaRPr sz="2400" b="0"/>
          </a:p>
          <a:p>
            <a:pPr marL="0" lvl="0" indent="0" algn="l" rtl="0">
              <a:spcBef>
                <a:spcPts val="0"/>
              </a:spcBef>
              <a:spcAft>
                <a:spcPts val="0"/>
              </a:spcAft>
              <a:buNone/>
            </a:pPr>
            <a:r>
              <a:rPr lang="en-US" sz="2400" b="0"/>
              <a:t>by Gender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7F9F"/>
        </a:solidFill>
        <a:effectLst/>
      </p:bgPr>
    </p:bg>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Key Takeaways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78" descr="Graphical user interface&#10;&#10;Description automatically generated"/>
          <p:cNvPicPr preferRelativeResize="0"/>
          <p:nvPr/>
        </p:nvPicPr>
        <p:blipFill rotWithShape="1">
          <a:blip r:embed="rId3">
            <a:alphaModFix/>
          </a:blip>
          <a:srcRect l="9195" r="10211"/>
          <a:stretch/>
        </p:blipFill>
        <p:spPr>
          <a:xfrm>
            <a:off x="822960" y="2286000"/>
            <a:ext cx="10526597" cy="4297679"/>
          </a:xfrm>
          <a:prstGeom prst="rect">
            <a:avLst/>
          </a:prstGeom>
          <a:noFill/>
          <a:ln>
            <a:noFill/>
          </a:ln>
        </p:spPr>
      </p:pic>
      <p:sp>
        <p:nvSpPr>
          <p:cNvPr id="538" name="Google Shape;538;p78"/>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Alaska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None/>
            </a:pPr>
            <a:r>
              <a:rPr lang="en-US" sz="2400" b="0"/>
              <a:t>Percentage of Exams by Race/Ethnicity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9"/>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Arizona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80" descr="Chart, bar chart&#10;&#10;Description automatically generated"/>
          <p:cNvPicPr preferRelativeResize="0"/>
          <p:nvPr/>
        </p:nvPicPr>
        <p:blipFill rotWithShape="1">
          <a:blip r:embed="rId3">
            <a:alphaModFix/>
          </a:blip>
          <a:srcRect r="9024"/>
          <a:stretch/>
        </p:blipFill>
        <p:spPr>
          <a:xfrm>
            <a:off x="5303525" y="1369725"/>
            <a:ext cx="6547103" cy="4323234"/>
          </a:xfrm>
          <a:prstGeom prst="rect">
            <a:avLst/>
          </a:prstGeom>
          <a:noFill/>
          <a:ln>
            <a:noFill/>
          </a:ln>
        </p:spPr>
      </p:pic>
      <p:sp>
        <p:nvSpPr>
          <p:cNvPr id="549" name="Google Shape;549;p8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Arizona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81" descr="A picture containing graphical user interface&#10;&#10;Description automatically generated"/>
          <p:cNvPicPr preferRelativeResize="0"/>
          <p:nvPr/>
        </p:nvPicPr>
        <p:blipFill rotWithShape="1">
          <a:blip r:embed="rId3">
            <a:alphaModFix/>
          </a:blip>
          <a:srcRect r="8999"/>
          <a:stretch/>
        </p:blipFill>
        <p:spPr>
          <a:xfrm>
            <a:off x="5303520" y="1371600"/>
            <a:ext cx="6547103" cy="4069080"/>
          </a:xfrm>
          <a:prstGeom prst="rect">
            <a:avLst/>
          </a:prstGeom>
          <a:noFill/>
          <a:ln>
            <a:noFill/>
          </a:ln>
        </p:spPr>
      </p:pic>
      <p:sp>
        <p:nvSpPr>
          <p:cNvPr id="555" name="Google Shape;555;p81"/>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Arizona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82" descr="Chart, waterfall chart&#10;&#10;Description automatically generated"/>
          <p:cNvPicPr preferRelativeResize="0"/>
          <p:nvPr/>
        </p:nvPicPr>
        <p:blipFill rotWithShape="1">
          <a:blip r:embed="rId3">
            <a:alphaModFix/>
          </a:blip>
          <a:srcRect r="8966"/>
          <a:stretch/>
        </p:blipFill>
        <p:spPr>
          <a:xfrm>
            <a:off x="5303520" y="1371600"/>
            <a:ext cx="6547103" cy="4069080"/>
          </a:xfrm>
          <a:prstGeom prst="rect">
            <a:avLst/>
          </a:prstGeom>
          <a:noFill/>
          <a:ln>
            <a:noFill/>
          </a:ln>
        </p:spPr>
      </p:pic>
      <p:sp>
        <p:nvSpPr>
          <p:cNvPr id="561" name="Google Shape;561;p8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Arizona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83" descr="Graphical user interface&#10;&#10;Description automatically generated"/>
          <p:cNvPicPr preferRelativeResize="0"/>
          <p:nvPr/>
        </p:nvPicPr>
        <p:blipFill rotWithShape="1">
          <a:blip r:embed="rId3">
            <a:alphaModFix/>
          </a:blip>
          <a:srcRect r="61303"/>
          <a:stretch/>
        </p:blipFill>
        <p:spPr>
          <a:xfrm>
            <a:off x="5486400" y="-457200"/>
            <a:ext cx="6119181" cy="7315201"/>
          </a:xfrm>
          <a:prstGeom prst="rect">
            <a:avLst/>
          </a:prstGeom>
          <a:noFill/>
          <a:ln>
            <a:noFill/>
          </a:ln>
        </p:spPr>
      </p:pic>
      <p:sp>
        <p:nvSpPr>
          <p:cNvPr id="567" name="Google Shape;567;p83"/>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Arizona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84" descr="Graphical user interface, chart&#10;&#10;Description automatically generated"/>
          <p:cNvPicPr preferRelativeResize="0"/>
          <p:nvPr/>
        </p:nvPicPr>
        <p:blipFill rotWithShape="1">
          <a:blip r:embed="rId3">
            <a:alphaModFix/>
          </a:blip>
          <a:srcRect/>
          <a:stretch/>
        </p:blipFill>
        <p:spPr>
          <a:xfrm>
            <a:off x="1737360" y="2286000"/>
            <a:ext cx="8706701" cy="4481400"/>
          </a:xfrm>
          <a:prstGeom prst="rect">
            <a:avLst/>
          </a:prstGeom>
          <a:noFill/>
          <a:ln>
            <a:noFill/>
          </a:ln>
        </p:spPr>
      </p:pic>
      <p:sp>
        <p:nvSpPr>
          <p:cNvPr id="573" name="Google Shape;573;p84"/>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Arizona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5"/>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Arkansas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8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Arkansas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584" name="Google Shape;584;p86" descr="Chart&#10;&#10;Description automatically generated with low confidence"/>
          <p:cNvPicPr preferRelativeResize="0"/>
          <p:nvPr/>
        </p:nvPicPr>
        <p:blipFill rotWithShape="1">
          <a:blip r:embed="rId3">
            <a:alphaModFix/>
          </a:blip>
          <a:srcRect r="4951"/>
          <a:stretch/>
        </p:blipFill>
        <p:spPr>
          <a:xfrm>
            <a:off x="5303525" y="1572551"/>
            <a:ext cx="6547103" cy="4325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89" name="Google Shape;589;p87" descr="Chart, bar chart&#10;&#10;Description automatically generated with medium confidence"/>
          <p:cNvPicPr preferRelativeResize="0"/>
          <p:nvPr/>
        </p:nvPicPr>
        <p:blipFill rotWithShape="1">
          <a:blip r:embed="rId3">
            <a:alphaModFix/>
          </a:blip>
          <a:srcRect r="4580"/>
          <a:stretch/>
        </p:blipFill>
        <p:spPr>
          <a:xfrm>
            <a:off x="5303520" y="1371600"/>
            <a:ext cx="6547103" cy="4069080"/>
          </a:xfrm>
          <a:prstGeom prst="rect">
            <a:avLst/>
          </a:prstGeom>
          <a:noFill/>
          <a:ln>
            <a:noFill/>
          </a:ln>
        </p:spPr>
      </p:pic>
      <p:sp>
        <p:nvSpPr>
          <p:cNvPr id="590" name="Google Shape;590;p87"/>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Arkansas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5"/>
          <p:cNvPicPr preferRelativeResize="0"/>
          <p:nvPr/>
        </p:nvPicPr>
        <p:blipFill>
          <a:blip r:embed="rId3">
            <a:alphaModFix/>
          </a:blip>
          <a:stretch>
            <a:fillRect/>
          </a:stretch>
        </p:blipFill>
        <p:spPr>
          <a:xfrm>
            <a:off x="5367528" y="228600"/>
            <a:ext cx="6501384" cy="6407411"/>
          </a:xfrm>
          <a:prstGeom prst="rect">
            <a:avLst/>
          </a:prstGeom>
          <a:noFill/>
          <a:ln>
            <a:noFill/>
          </a:ln>
        </p:spPr>
      </p:pic>
      <p:sp>
        <p:nvSpPr>
          <p:cNvPr id="169" name="Google Shape;169;p25"/>
          <p:cNvSpPr txBox="1">
            <a:spLocks noGrp="1"/>
          </p:cNvSpPr>
          <p:nvPr>
            <p:ph type="title"/>
          </p:nvPr>
        </p:nvSpPr>
        <p:spPr>
          <a:xfrm>
            <a:off x="388613" y="671133"/>
            <a:ext cx="4136700" cy="5450100"/>
          </a:xfrm>
          <a:prstGeom prst="rect">
            <a:avLst/>
          </a:prstGeom>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en-US" sz="3200" b="0">
                <a:solidFill>
                  <a:schemeClr val="lt1"/>
                </a:solidFill>
              </a:rPr>
              <a:t>Foundational computer science is </a:t>
            </a:r>
            <a:r>
              <a:rPr lang="en-US" sz="3200" b="1">
                <a:solidFill>
                  <a:schemeClr val="lt1"/>
                </a:solidFill>
                <a:latin typeface="Montserrat"/>
                <a:ea typeface="Montserrat"/>
                <a:cs typeface="Montserrat"/>
                <a:sym typeface="Montserrat"/>
              </a:rPr>
              <a:t>offered in 20% </a:t>
            </a:r>
            <a:r>
              <a:rPr lang="en-US" sz="3200" b="0">
                <a:solidFill>
                  <a:schemeClr val="lt1"/>
                </a:solidFill>
              </a:rPr>
              <a:t>of the 174 high schools located on Native American reservations</a:t>
            </a:r>
            <a:endParaRPr sz="3200" b="0">
              <a:solidFill>
                <a:schemeClr val="lt1"/>
              </a:solidFill>
            </a:endParaRPr>
          </a:p>
        </p:txBody>
      </p:sp>
      <p:sp>
        <p:nvSpPr>
          <p:cNvPr id="170" name="Google Shape;170;p25"/>
          <p:cNvSpPr txBox="1"/>
          <p:nvPr/>
        </p:nvSpPr>
        <p:spPr>
          <a:xfrm>
            <a:off x="6697162" y="1754550"/>
            <a:ext cx="3842100" cy="335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600" b="1">
                <a:latin typeface="Montserrat"/>
                <a:ea typeface="Montserrat"/>
                <a:cs typeface="Montserrat"/>
                <a:sym typeface="Montserrat"/>
              </a:rPr>
              <a:t>20%</a:t>
            </a:r>
            <a:r>
              <a:rPr lang="en-US" sz="2600">
                <a:latin typeface="Montserrat"/>
                <a:ea typeface="Montserrat"/>
                <a:cs typeface="Montserrat"/>
                <a:sym typeface="Montserrat"/>
              </a:rPr>
              <a:t> </a:t>
            </a:r>
            <a:endParaRPr sz="2600">
              <a:latin typeface="Montserrat"/>
              <a:ea typeface="Montserrat"/>
              <a:cs typeface="Montserrat"/>
              <a:sym typeface="Montserrat"/>
            </a:endParaRPr>
          </a:p>
          <a:p>
            <a:pPr marL="0" lvl="0" indent="0" algn="ctr" rtl="0">
              <a:spcBef>
                <a:spcPts val="0"/>
              </a:spcBef>
              <a:spcAft>
                <a:spcPts val="0"/>
              </a:spcAft>
              <a:buNone/>
            </a:pPr>
            <a:r>
              <a:rPr lang="en-US" sz="3200">
                <a:latin typeface="Montserrat"/>
                <a:ea typeface="Montserrat"/>
                <a:cs typeface="Montserrat"/>
                <a:sym typeface="Montserrat"/>
              </a:rPr>
              <a:t>of high schools located on </a:t>
            </a:r>
            <a:r>
              <a:rPr lang="en-US" sz="3200" b="1">
                <a:latin typeface="Montserrat"/>
                <a:ea typeface="Montserrat"/>
                <a:cs typeface="Montserrat"/>
                <a:sym typeface="Montserrat"/>
              </a:rPr>
              <a:t>reservations </a:t>
            </a:r>
            <a:r>
              <a:rPr lang="en-US" sz="3200">
                <a:latin typeface="Montserrat"/>
                <a:ea typeface="Montserrat"/>
                <a:cs typeface="Montserrat"/>
                <a:sym typeface="Montserrat"/>
              </a:rPr>
              <a:t>offer computer science </a:t>
            </a:r>
            <a:endParaRPr sz="3200">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88" descr="A picture containing text&#10;&#10;Description automatically generated"/>
          <p:cNvPicPr preferRelativeResize="0"/>
          <p:nvPr/>
        </p:nvPicPr>
        <p:blipFill rotWithShape="1">
          <a:blip r:embed="rId3">
            <a:alphaModFix/>
          </a:blip>
          <a:srcRect r="4652"/>
          <a:stretch/>
        </p:blipFill>
        <p:spPr>
          <a:xfrm>
            <a:off x="5303520" y="1371600"/>
            <a:ext cx="6547103" cy="4069080"/>
          </a:xfrm>
          <a:prstGeom prst="rect">
            <a:avLst/>
          </a:prstGeom>
          <a:noFill/>
          <a:ln>
            <a:noFill/>
          </a:ln>
        </p:spPr>
      </p:pic>
      <p:sp>
        <p:nvSpPr>
          <p:cNvPr id="596" name="Google Shape;596;p8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Arkansas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89"/>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Arkansas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pic>
        <p:nvPicPr>
          <p:cNvPr id="602" name="Google Shape;602;p89" descr="Chart&#10;&#10;Description automatically generated"/>
          <p:cNvPicPr preferRelativeResize="0"/>
          <p:nvPr/>
        </p:nvPicPr>
        <p:blipFill rotWithShape="1">
          <a:blip r:embed="rId3">
            <a:alphaModFix/>
          </a:blip>
          <a:srcRect r="55555"/>
          <a:stretch/>
        </p:blipFill>
        <p:spPr>
          <a:xfrm>
            <a:off x="5394960" y="-118872"/>
            <a:ext cx="6587292" cy="68579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pic>
        <p:nvPicPr>
          <p:cNvPr id="607" name="Google Shape;607;p90" descr="Graphical user interface, text&#10;&#10;Description automatically generated"/>
          <p:cNvPicPr preferRelativeResize="0"/>
          <p:nvPr/>
        </p:nvPicPr>
        <p:blipFill rotWithShape="1">
          <a:blip r:embed="rId3">
            <a:alphaModFix/>
          </a:blip>
          <a:srcRect/>
          <a:stretch/>
        </p:blipFill>
        <p:spPr>
          <a:xfrm>
            <a:off x="1737360" y="2286000"/>
            <a:ext cx="8723075" cy="4481375"/>
          </a:xfrm>
          <a:prstGeom prst="rect">
            <a:avLst/>
          </a:prstGeom>
          <a:noFill/>
          <a:ln>
            <a:noFill/>
          </a:ln>
        </p:spPr>
      </p:pic>
      <p:sp>
        <p:nvSpPr>
          <p:cNvPr id="608" name="Google Shape;608;p90"/>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91"/>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California</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2"/>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California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619" name="Google Shape;619;p92" descr="Chart, bar chart&#10;&#10;Description automatically generated"/>
          <p:cNvPicPr preferRelativeResize="0"/>
          <p:nvPr/>
        </p:nvPicPr>
        <p:blipFill rotWithShape="1">
          <a:blip r:embed="rId3">
            <a:alphaModFix/>
          </a:blip>
          <a:srcRect r="12211"/>
          <a:stretch/>
        </p:blipFill>
        <p:spPr>
          <a:xfrm>
            <a:off x="5303525" y="1371600"/>
            <a:ext cx="6547103" cy="4533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pic>
        <p:nvPicPr>
          <p:cNvPr id="624" name="Google Shape;624;p93" descr="A picture containing chart&#10;&#10;Description automatically generated"/>
          <p:cNvPicPr preferRelativeResize="0"/>
          <p:nvPr/>
        </p:nvPicPr>
        <p:blipFill rotWithShape="1">
          <a:blip r:embed="rId3">
            <a:alphaModFix/>
          </a:blip>
          <a:srcRect r="8966"/>
          <a:stretch/>
        </p:blipFill>
        <p:spPr>
          <a:xfrm>
            <a:off x="5303520" y="1371600"/>
            <a:ext cx="6547103" cy="4069080"/>
          </a:xfrm>
          <a:prstGeom prst="rect">
            <a:avLst/>
          </a:prstGeom>
          <a:noFill/>
          <a:ln>
            <a:noFill/>
          </a:ln>
        </p:spPr>
      </p:pic>
      <p:sp>
        <p:nvSpPr>
          <p:cNvPr id="625" name="Google Shape;625;p93"/>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California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94" descr="Chart&#10;&#10;Description automatically generated"/>
          <p:cNvPicPr preferRelativeResize="0"/>
          <p:nvPr/>
        </p:nvPicPr>
        <p:blipFill rotWithShape="1">
          <a:blip r:embed="rId3">
            <a:alphaModFix/>
          </a:blip>
          <a:srcRect r="8950"/>
          <a:stretch/>
        </p:blipFill>
        <p:spPr>
          <a:xfrm>
            <a:off x="5303520" y="1371600"/>
            <a:ext cx="6547103" cy="4069080"/>
          </a:xfrm>
          <a:prstGeom prst="rect">
            <a:avLst/>
          </a:prstGeom>
          <a:noFill/>
          <a:ln>
            <a:noFill/>
          </a:ln>
        </p:spPr>
      </p:pic>
      <p:sp>
        <p:nvSpPr>
          <p:cNvPr id="631" name="Google Shape;631;p9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California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6" name="Google Shape;636;p95" descr="Chart, bar chart&#10;&#10;Description automatically generated"/>
          <p:cNvPicPr preferRelativeResize="0"/>
          <p:nvPr/>
        </p:nvPicPr>
        <p:blipFill rotWithShape="1">
          <a:blip r:embed="rId3">
            <a:alphaModFix/>
          </a:blip>
          <a:srcRect r="9575"/>
          <a:stretch/>
        </p:blipFill>
        <p:spPr>
          <a:xfrm>
            <a:off x="5303520" y="1143000"/>
            <a:ext cx="6080760" cy="4663440"/>
          </a:xfrm>
          <a:prstGeom prst="rect">
            <a:avLst/>
          </a:prstGeom>
          <a:noFill/>
          <a:ln>
            <a:noFill/>
          </a:ln>
        </p:spPr>
      </p:pic>
      <p:sp>
        <p:nvSpPr>
          <p:cNvPr id="637" name="Google Shape;637;p95"/>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California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96" descr="Graphical user interface, text&#10;&#10;Description automatically generated"/>
          <p:cNvPicPr preferRelativeResize="0"/>
          <p:nvPr/>
        </p:nvPicPr>
        <p:blipFill rotWithShape="1">
          <a:blip r:embed="rId3">
            <a:alphaModFix/>
          </a:blip>
          <a:srcRect l="8228" r="10936"/>
          <a:stretch/>
        </p:blipFill>
        <p:spPr>
          <a:xfrm>
            <a:off x="822960" y="2286000"/>
            <a:ext cx="10550803" cy="4297679"/>
          </a:xfrm>
          <a:prstGeom prst="rect">
            <a:avLst/>
          </a:prstGeom>
          <a:noFill/>
          <a:ln>
            <a:noFill/>
          </a:ln>
        </p:spPr>
      </p:pic>
      <p:sp>
        <p:nvSpPr>
          <p:cNvPr id="643" name="Google Shape;643;p96"/>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California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7"/>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Colorado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88613" y="671133"/>
            <a:ext cx="4136700" cy="5450100"/>
          </a:xfrm>
          <a:prstGeom prst="rect">
            <a:avLst/>
          </a:prstGeom>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sz="3200" b="0">
                <a:solidFill>
                  <a:schemeClr val="lt1"/>
                </a:solidFill>
              </a:rPr>
              <a:t>Only </a:t>
            </a:r>
            <a:r>
              <a:rPr lang="en-US" sz="3200" b="1">
                <a:solidFill>
                  <a:schemeClr val="lt1"/>
                </a:solidFill>
                <a:latin typeface="Montserrat"/>
                <a:ea typeface="Montserrat"/>
                <a:cs typeface="Montserrat"/>
                <a:sym typeface="Montserrat"/>
              </a:rPr>
              <a:t>half of all high schools </a:t>
            </a:r>
            <a:r>
              <a:rPr lang="en-US" sz="3200" b="0">
                <a:solidFill>
                  <a:schemeClr val="lt1"/>
                </a:solidFill>
              </a:rPr>
              <a:t>offer computer science</a:t>
            </a:r>
            <a:endParaRPr sz="3200" b="0">
              <a:solidFill>
                <a:schemeClr val="lt1"/>
              </a:solidFill>
            </a:endParaRPr>
          </a:p>
        </p:txBody>
      </p:sp>
      <p:pic>
        <p:nvPicPr>
          <p:cNvPr id="176" name="Google Shape;176;p26"/>
          <p:cNvPicPr preferRelativeResize="0"/>
          <p:nvPr/>
        </p:nvPicPr>
        <p:blipFill>
          <a:blip r:embed="rId3">
            <a:alphaModFix/>
          </a:blip>
          <a:stretch>
            <a:fillRect/>
          </a:stretch>
        </p:blipFill>
        <p:spPr>
          <a:xfrm>
            <a:off x="5367528" y="224750"/>
            <a:ext cx="6501384" cy="6408509"/>
          </a:xfrm>
          <a:prstGeom prst="rect">
            <a:avLst/>
          </a:prstGeom>
          <a:noFill/>
          <a:ln>
            <a:noFill/>
          </a:ln>
        </p:spPr>
      </p:pic>
      <p:sp>
        <p:nvSpPr>
          <p:cNvPr id="177" name="Google Shape;177;p26"/>
          <p:cNvSpPr txBox="1"/>
          <p:nvPr/>
        </p:nvSpPr>
        <p:spPr>
          <a:xfrm>
            <a:off x="6593824" y="2059050"/>
            <a:ext cx="4048800" cy="273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a:latin typeface="Montserrat"/>
                <a:ea typeface="Montserrat"/>
                <a:cs typeface="Montserrat"/>
                <a:sym typeface="Montserrat"/>
              </a:rPr>
              <a:t>Only</a:t>
            </a:r>
            <a:endParaRPr sz="3000">
              <a:latin typeface="Montserrat"/>
              <a:ea typeface="Montserrat"/>
              <a:cs typeface="Montserrat"/>
              <a:sym typeface="Montserrat"/>
            </a:endParaRPr>
          </a:p>
          <a:p>
            <a:pPr marL="0" lvl="0" indent="0" algn="ctr" rtl="0">
              <a:spcBef>
                <a:spcPts val="0"/>
              </a:spcBef>
              <a:spcAft>
                <a:spcPts val="0"/>
              </a:spcAft>
              <a:buNone/>
            </a:pPr>
            <a:r>
              <a:rPr lang="en-US" sz="4600" b="1">
                <a:latin typeface="Montserrat"/>
                <a:ea typeface="Montserrat"/>
                <a:cs typeface="Montserrat"/>
                <a:sym typeface="Montserrat"/>
              </a:rPr>
              <a:t>51%</a:t>
            </a:r>
            <a:r>
              <a:rPr lang="en-US" sz="3000">
                <a:latin typeface="Montserrat"/>
                <a:ea typeface="Montserrat"/>
                <a:cs typeface="Montserrat"/>
                <a:sym typeface="Montserrat"/>
              </a:rPr>
              <a:t> </a:t>
            </a:r>
            <a:endParaRPr sz="3000">
              <a:latin typeface="Montserrat"/>
              <a:ea typeface="Montserrat"/>
              <a:cs typeface="Montserrat"/>
              <a:sym typeface="Montserrat"/>
            </a:endParaRPr>
          </a:p>
          <a:p>
            <a:pPr marL="0" lvl="0" indent="0" algn="ctr" rtl="0">
              <a:spcBef>
                <a:spcPts val="0"/>
              </a:spcBef>
              <a:spcAft>
                <a:spcPts val="0"/>
              </a:spcAft>
              <a:buNone/>
            </a:pPr>
            <a:r>
              <a:rPr lang="en-US" sz="3000">
                <a:latin typeface="Montserrat"/>
                <a:ea typeface="Montserrat"/>
                <a:cs typeface="Montserrat"/>
                <a:sym typeface="Montserrat"/>
              </a:rPr>
              <a:t>of high schools </a:t>
            </a:r>
            <a:r>
              <a:rPr lang="en-US" sz="3000" b="1">
                <a:latin typeface="Montserrat"/>
                <a:ea typeface="Montserrat"/>
                <a:cs typeface="Montserrat"/>
                <a:sym typeface="Montserrat"/>
              </a:rPr>
              <a:t>offer computer science</a:t>
            </a:r>
            <a:endParaRPr sz="3000" b="1">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8"/>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Colorado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654" name="Google Shape;654;p98" descr="Chart, bar chart&#10;&#10;Description automatically generated"/>
          <p:cNvPicPr preferRelativeResize="0"/>
          <p:nvPr/>
        </p:nvPicPr>
        <p:blipFill rotWithShape="1">
          <a:blip r:embed="rId3">
            <a:alphaModFix/>
          </a:blip>
          <a:srcRect r="9008"/>
          <a:stretch/>
        </p:blipFill>
        <p:spPr>
          <a:xfrm>
            <a:off x="5303526" y="1371600"/>
            <a:ext cx="6547103" cy="454559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99" descr="Chart&#10;&#10;Description automatically generated with low confidence"/>
          <p:cNvPicPr preferRelativeResize="0"/>
          <p:nvPr/>
        </p:nvPicPr>
        <p:blipFill rotWithShape="1">
          <a:blip r:embed="rId3">
            <a:alphaModFix/>
          </a:blip>
          <a:srcRect r="8999"/>
          <a:stretch/>
        </p:blipFill>
        <p:spPr>
          <a:xfrm>
            <a:off x="5303520" y="1371600"/>
            <a:ext cx="6547103" cy="4069080"/>
          </a:xfrm>
          <a:prstGeom prst="rect">
            <a:avLst/>
          </a:prstGeom>
          <a:noFill/>
          <a:ln>
            <a:noFill/>
          </a:ln>
        </p:spPr>
      </p:pic>
      <p:sp>
        <p:nvSpPr>
          <p:cNvPr id="660" name="Google Shape;660;p99"/>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Colorado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100" descr="Chart&#10;&#10;Description automatically generated"/>
          <p:cNvPicPr preferRelativeResize="0"/>
          <p:nvPr/>
        </p:nvPicPr>
        <p:blipFill rotWithShape="1">
          <a:blip r:embed="rId3">
            <a:alphaModFix/>
          </a:blip>
          <a:srcRect r="8966"/>
          <a:stretch/>
        </p:blipFill>
        <p:spPr>
          <a:xfrm>
            <a:off x="5303520" y="1371600"/>
            <a:ext cx="6547103" cy="4069080"/>
          </a:xfrm>
          <a:prstGeom prst="rect">
            <a:avLst/>
          </a:prstGeom>
          <a:noFill/>
          <a:ln>
            <a:noFill/>
          </a:ln>
        </p:spPr>
      </p:pic>
      <p:sp>
        <p:nvSpPr>
          <p:cNvPr id="666" name="Google Shape;666;p10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Colorado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101" descr="Chart, bar chart&#10;&#10;Description automatically generated"/>
          <p:cNvPicPr preferRelativeResize="0"/>
          <p:nvPr/>
        </p:nvPicPr>
        <p:blipFill rotWithShape="1">
          <a:blip r:embed="rId3">
            <a:alphaModFix/>
          </a:blip>
          <a:srcRect r="9657"/>
          <a:stretch/>
        </p:blipFill>
        <p:spPr>
          <a:xfrm>
            <a:off x="5303520" y="1143000"/>
            <a:ext cx="6007607" cy="4663440"/>
          </a:xfrm>
          <a:prstGeom prst="rect">
            <a:avLst/>
          </a:prstGeom>
          <a:noFill/>
          <a:ln>
            <a:noFill/>
          </a:ln>
        </p:spPr>
      </p:pic>
      <p:sp>
        <p:nvSpPr>
          <p:cNvPr id="672" name="Google Shape;672;p101"/>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Colorado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pic>
        <p:nvPicPr>
          <p:cNvPr id="677" name="Google Shape;677;p102" descr="A screenshot of a computer&#10;&#10;Description automatically generated with low confidence"/>
          <p:cNvPicPr preferRelativeResize="0"/>
          <p:nvPr/>
        </p:nvPicPr>
        <p:blipFill rotWithShape="1">
          <a:blip r:embed="rId3">
            <a:alphaModFix/>
          </a:blip>
          <a:srcRect l="8472" r="11903"/>
          <a:stretch/>
        </p:blipFill>
        <p:spPr>
          <a:xfrm>
            <a:off x="822960" y="2286000"/>
            <a:ext cx="10389094" cy="4297680"/>
          </a:xfrm>
          <a:prstGeom prst="rect">
            <a:avLst/>
          </a:prstGeom>
          <a:noFill/>
          <a:ln>
            <a:noFill/>
          </a:ln>
        </p:spPr>
      </p:pic>
      <p:sp>
        <p:nvSpPr>
          <p:cNvPr id="678" name="Google Shape;678;p102"/>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Colorado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03"/>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Connecticut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10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Connecticut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689" name="Google Shape;689;p104" descr="Chart, bar chart&#10;&#10;Description automatically generated"/>
          <p:cNvPicPr preferRelativeResize="0"/>
          <p:nvPr/>
        </p:nvPicPr>
        <p:blipFill rotWithShape="1">
          <a:blip r:embed="rId3">
            <a:alphaModFix/>
          </a:blip>
          <a:srcRect r="8999"/>
          <a:stretch/>
        </p:blipFill>
        <p:spPr>
          <a:xfrm>
            <a:off x="5303525" y="1371600"/>
            <a:ext cx="6547103" cy="44619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pic>
        <p:nvPicPr>
          <p:cNvPr id="694" name="Google Shape;694;p105" descr="Chart&#10;&#10;Description automatically generated with low confidence"/>
          <p:cNvPicPr preferRelativeResize="0"/>
          <p:nvPr/>
        </p:nvPicPr>
        <p:blipFill rotWithShape="1">
          <a:blip r:embed="rId3">
            <a:alphaModFix/>
          </a:blip>
          <a:srcRect r="8999"/>
          <a:stretch/>
        </p:blipFill>
        <p:spPr>
          <a:xfrm>
            <a:off x="5303520" y="1371600"/>
            <a:ext cx="6547103" cy="4069080"/>
          </a:xfrm>
          <a:prstGeom prst="rect">
            <a:avLst/>
          </a:prstGeom>
          <a:noFill/>
          <a:ln>
            <a:noFill/>
          </a:ln>
        </p:spPr>
      </p:pic>
      <p:sp>
        <p:nvSpPr>
          <p:cNvPr id="695" name="Google Shape;695;p10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Connecticut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06"/>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Connecticut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Percent of Students Who Qualify for FRL</a:t>
            </a:r>
            <a:endParaRPr/>
          </a:p>
        </p:txBody>
      </p:sp>
      <p:pic>
        <p:nvPicPr>
          <p:cNvPr id="701" name="Google Shape;701;p106" descr="Chart, bar chart&#10;&#10;Description automatically generated"/>
          <p:cNvPicPr preferRelativeResize="0"/>
          <p:nvPr/>
        </p:nvPicPr>
        <p:blipFill rotWithShape="1">
          <a:blip r:embed="rId3">
            <a:alphaModFix/>
          </a:blip>
          <a:srcRect r="8750"/>
          <a:stretch/>
        </p:blipFill>
        <p:spPr>
          <a:xfrm>
            <a:off x="5303525" y="1255050"/>
            <a:ext cx="6547103" cy="41703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107" descr="Graphical user interface&#10;&#10;Description automatically generated with medium confidence"/>
          <p:cNvPicPr preferRelativeResize="0"/>
          <p:nvPr/>
        </p:nvPicPr>
        <p:blipFill rotWithShape="1">
          <a:blip r:embed="rId3">
            <a:alphaModFix/>
          </a:blip>
          <a:srcRect r="60626"/>
          <a:stretch/>
        </p:blipFill>
        <p:spPr>
          <a:xfrm>
            <a:off x="5486400" y="-457200"/>
            <a:ext cx="6216673" cy="7315201"/>
          </a:xfrm>
          <a:prstGeom prst="rect">
            <a:avLst/>
          </a:prstGeom>
          <a:noFill/>
          <a:ln>
            <a:noFill/>
          </a:ln>
        </p:spPr>
      </p:pic>
      <p:sp>
        <p:nvSpPr>
          <p:cNvPr id="707" name="Google Shape;707;p107"/>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Connecticut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7"/>
          <p:cNvSpPr txBox="1">
            <a:spLocks noGrp="1"/>
          </p:cNvSpPr>
          <p:nvPr>
            <p:ph type="title"/>
          </p:nvPr>
        </p:nvSpPr>
        <p:spPr>
          <a:xfrm>
            <a:off x="539400" y="374904"/>
            <a:ext cx="11113200" cy="867600"/>
          </a:xfrm>
          <a:prstGeom prst="rect">
            <a:avLst/>
          </a:prstGeom>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b="1">
                <a:solidFill>
                  <a:schemeClr val="lt1"/>
                </a:solidFill>
                <a:latin typeface="Montserrat"/>
                <a:ea typeface="Montserrat"/>
                <a:cs typeface="Montserrat"/>
                <a:sym typeface="Montserrat"/>
              </a:rPr>
              <a:t>Percent of High Schools </a:t>
            </a:r>
            <a:endParaRPr b="1">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None/>
            </a:pPr>
            <a:r>
              <a:rPr lang="en-US" b="1">
                <a:solidFill>
                  <a:schemeClr val="lt1"/>
                </a:solidFill>
                <a:latin typeface="Montserrat"/>
                <a:ea typeface="Montserrat"/>
                <a:cs typeface="Montserrat"/>
                <a:sym typeface="Montserrat"/>
              </a:rPr>
              <a:t>Offering CS Over Time</a:t>
            </a:r>
            <a:endParaRPr b="1">
              <a:solidFill>
                <a:schemeClr val="lt1"/>
              </a:solidFill>
              <a:latin typeface="Montserrat"/>
              <a:ea typeface="Montserrat"/>
              <a:cs typeface="Montserrat"/>
              <a:sym typeface="Montserrat"/>
            </a:endParaRPr>
          </a:p>
        </p:txBody>
      </p:sp>
      <p:pic>
        <p:nvPicPr>
          <p:cNvPr id="183" name="Google Shape;183;p27" descr="A picture containing graphical user interface&#10;&#10;Description automatically generated"/>
          <p:cNvPicPr preferRelativeResize="0"/>
          <p:nvPr/>
        </p:nvPicPr>
        <p:blipFill rotWithShape="1">
          <a:blip r:embed="rId3">
            <a:alphaModFix/>
          </a:blip>
          <a:srcRect r="9420"/>
          <a:stretch/>
        </p:blipFill>
        <p:spPr>
          <a:xfrm>
            <a:off x="3037326" y="2236450"/>
            <a:ext cx="6117336" cy="3812425"/>
          </a:xfrm>
          <a:prstGeom prst="rect">
            <a:avLst/>
          </a:prstGeom>
          <a:noFill/>
          <a:ln>
            <a:noFill/>
          </a:ln>
        </p:spPr>
      </p:pic>
      <p:sp>
        <p:nvSpPr>
          <p:cNvPr id="184" name="Google Shape;184;p27"/>
          <p:cNvSpPr txBox="1">
            <a:spLocks noGrp="1"/>
          </p:cNvSpPr>
          <p:nvPr>
            <p:ph type="body" idx="4294967295"/>
          </p:nvPr>
        </p:nvSpPr>
        <p:spPr>
          <a:xfrm>
            <a:off x="566250" y="6048875"/>
            <a:ext cx="11059500" cy="639000"/>
          </a:xfrm>
          <a:prstGeom prst="rect">
            <a:avLst/>
          </a:prstGeom>
        </p:spPr>
        <p:txBody>
          <a:bodyPr spcFirstLastPara="1" wrap="square" lIns="91425" tIns="45700" rIns="91425" bIns="45700" anchor="ctr" anchorCtr="0">
            <a:normAutofit fontScale="55000" lnSpcReduction="20000"/>
          </a:bodyPr>
          <a:lstStyle/>
          <a:p>
            <a:pPr marL="0" lvl="0" indent="0" algn="ctr" rtl="0">
              <a:lnSpc>
                <a:spcPct val="100000"/>
              </a:lnSpc>
              <a:spcBef>
                <a:spcPts val="1500"/>
              </a:spcBef>
              <a:spcAft>
                <a:spcPts val="1500"/>
              </a:spcAft>
              <a:buNone/>
            </a:pPr>
            <a:r>
              <a:rPr lang="en-US" sz="2400" i="1">
                <a:latin typeface="Montserrat"/>
                <a:ea typeface="Montserrat"/>
                <a:cs typeface="Montserrat"/>
                <a:sym typeface="Montserrat"/>
              </a:rPr>
              <a:t>*2018: based on 24 states, 2019: based on 39 states</a:t>
            </a:r>
            <a:endParaRPr sz="2400" i="1">
              <a:latin typeface="Montserrat"/>
              <a:ea typeface="Montserrat"/>
              <a:cs typeface="Montserrat"/>
              <a:sym typeface="Montserra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108" descr="Chart&#10;&#10;Description automatically generated"/>
          <p:cNvPicPr preferRelativeResize="0"/>
          <p:nvPr/>
        </p:nvPicPr>
        <p:blipFill rotWithShape="1">
          <a:blip r:embed="rId3">
            <a:alphaModFix/>
          </a:blip>
          <a:srcRect/>
          <a:stretch/>
        </p:blipFill>
        <p:spPr>
          <a:xfrm>
            <a:off x="1737360" y="2286000"/>
            <a:ext cx="8725892" cy="4480560"/>
          </a:xfrm>
          <a:prstGeom prst="rect">
            <a:avLst/>
          </a:prstGeom>
          <a:noFill/>
          <a:ln>
            <a:noFill/>
          </a:ln>
        </p:spPr>
      </p:pic>
      <p:sp>
        <p:nvSpPr>
          <p:cNvPr id="713" name="Google Shape;713;p108"/>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Connecticut Enrollment in High School 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09"/>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District of Columbia (DC)</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110" descr="Chart&#10;&#10;Description automatically generated"/>
          <p:cNvPicPr preferRelativeResize="0"/>
          <p:nvPr/>
        </p:nvPicPr>
        <p:blipFill rotWithShape="1">
          <a:blip r:embed="rId3">
            <a:alphaModFix/>
          </a:blip>
          <a:srcRect/>
          <a:stretch/>
        </p:blipFill>
        <p:spPr>
          <a:xfrm>
            <a:off x="5303520" y="1371600"/>
            <a:ext cx="6561391" cy="4069080"/>
          </a:xfrm>
          <a:prstGeom prst="rect">
            <a:avLst/>
          </a:prstGeom>
          <a:noFill/>
          <a:ln>
            <a:noFill/>
          </a:ln>
        </p:spPr>
      </p:pic>
      <p:sp>
        <p:nvSpPr>
          <p:cNvPr id="724" name="Google Shape;724;p110"/>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DC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pic>
        <p:nvPicPr>
          <p:cNvPr id="729" name="Google Shape;729;p111" descr="Chart, bar chart&#10;&#10;Description automatically generated"/>
          <p:cNvPicPr preferRelativeResize="0"/>
          <p:nvPr/>
        </p:nvPicPr>
        <p:blipFill rotWithShape="1">
          <a:blip r:embed="rId3">
            <a:alphaModFix/>
          </a:blip>
          <a:srcRect r="9575"/>
          <a:stretch/>
        </p:blipFill>
        <p:spPr>
          <a:xfrm>
            <a:off x="5303520" y="1143000"/>
            <a:ext cx="6080760" cy="4663440"/>
          </a:xfrm>
          <a:prstGeom prst="rect">
            <a:avLst/>
          </a:prstGeom>
          <a:noFill/>
          <a:ln>
            <a:noFill/>
          </a:ln>
        </p:spPr>
      </p:pic>
      <p:sp>
        <p:nvSpPr>
          <p:cNvPr id="730" name="Google Shape;730;p111"/>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DC Participation in AP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of Exams </a:t>
            </a:r>
            <a:endParaRPr sz="2400" b="0"/>
          </a:p>
          <a:p>
            <a:pPr marL="0" lvl="0" indent="0" algn="l" rtl="0">
              <a:spcBef>
                <a:spcPts val="0"/>
              </a:spcBef>
              <a:spcAft>
                <a:spcPts val="0"/>
              </a:spcAft>
              <a:buClr>
                <a:schemeClr val="dk1"/>
              </a:buClr>
              <a:buSzPts val="1100"/>
              <a:buFont typeface="Arial"/>
              <a:buNone/>
            </a:pPr>
            <a:r>
              <a:rPr lang="en-US" sz="2400" b="0"/>
              <a:t>by Gender</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112" descr="Graphical user interface, text&#10;&#10;Description automatically generated"/>
          <p:cNvPicPr preferRelativeResize="0"/>
          <p:nvPr/>
        </p:nvPicPr>
        <p:blipFill rotWithShape="1">
          <a:blip r:embed="rId3">
            <a:alphaModFix/>
          </a:blip>
          <a:srcRect l="8949" r="11426"/>
          <a:stretch/>
        </p:blipFill>
        <p:spPr>
          <a:xfrm>
            <a:off x="822960" y="2287590"/>
            <a:ext cx="10507331" cy="4343400"/>
          </a:xfrm>
          <a:prstGeom prst="rect">
            <a:avLst/>
          </a:prstGeom>
          <a:noFill/>
          <a:ln>
            <a:noFill/>
          </a:ln>
        </p:spPr>
      </p:pic>
      <p:sp>
        <p:nvSpPr>
          <p:cNvPr id="736" name="Google Shape;736;p112"/>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DC Participation in </a:t>
            </a:r>
            <a:endParaRPr/>
          </a:p>
          <a:p>
            <a:pPr marL="0" lvl="0" indent="0" algn="ctr" rtl="0">
              <a:spcBef>
                <a:spcPts val="0"/>
              </a:spcBef>
              <a:spcAft>
                <a:spcPts val="0"/>
              </a:spcAft>
              <a:buClr>
                <a:schemeClr val="dk1"/>
              </a:buClr>
              <a:buSzPts val="990"/>
              <a:buFont typeface="Arial"/>
              <a:buNone/>
            </a:pPr>
            <a:r>
              <a:rPr lang="en-US"/>
              <a:t>AP Computer Science</a:t>
            </a:r>
            <a:endParaRPr/>
          </a:p>
          <a:p>
            <a:pPr marL="0" lvl="0" indent="0" algn="ctr" rtl="0">
              <a:spcBef>
                <a:spcPts val="0"/>
              </a:spcBef>
              <a:spcAft>
                <a:spcPts val="0"/>
              </a:spcAft>
              <a:buClr>
                <a:schemeClr val="dk1"/>
              </a:buClr>
              <a:buSzPct val="45833"/>
              <a:buFont typeface="Arial"/>
              <a:buNone/>
            </a:pPr>
            <a:r>
              <a:rPr lang="en-US" sz="2400" b="0"/>
              <a:t>Percentage of Exams by Race/Ethnicity</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13"/>
          <p:cNvSpPr txBox="1">
            <a:spLocks noGrp="1"/>
          </p:cNvSpPr>
          <p:nvPr>
            <p:ph type="title"/>
          </p:nvPr>
        </p:nvSpPr>
        <p:spPr>
          <a:xfrm>
            <a:off x="1499850" y="2766150"/>
            <a:ext cx="91923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Delaware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14"/>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Delaware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School Year </a:t>
            </a:r>
            <a:endParaRPr/>
          </a:p>
        </p:txBody>
      </p:sp>
      <p:pic>
        <p:nvPicPr>
          <p:cNvPr id="747" name="Google Shape;747;p114" descr="Chart, bar chart&#10;&#10;Description automatically generated"/>
          <p:cNvPicPr preferRelativeResize="0"/>
          <p:nvPr/>
        </p:nvPicPr>
        <p:blipFill rotWithShape="1">
          <a:blip r:embed="rId3">
            <a:alphaModFix/>
          </a:blip>
          <a:srcRect r="7441"/>
          <a:stretch/>
        </p:blipFill>
        <p:spPr>
          <a:xfrm>
            <a:off x="5303525" y="1371600"/>
            <a:ext cx="6656624" cy="45447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752" name="Google Shape;752;p115" descr="A picture containing chart&#10;&#10;Description automatically generated"/>
          <p:cNvPicPr preferRelativeResize="0"/>
          <p:nvPr/>
        </p:nvPicPr>
        <p:blipFill rotWithShape="1">
          <a:blip r:embed="rId3">
            <a:alphaModFix/>
          </a:blip>
          <a:srcRect r="7441" b="-1132"/>
          <a:stretch/>
        </p:blipFill>
        <p:spPr>
          <a:xfrm>
            <a:off x="5303525" y="1371600"/>
            <a:ext cx="6656833" cy="4114800"/>
          </a:xfrm>
          <a:prstGeom prst="rect">
            <a:avLst/>
          </a:prstGeom>
          <a:noFill/>
          <a:ln>
            <a:noFill/>
          </a:ln>
        </p:spPr>
      </p:pic>
      <p:sp>
        <p:nvSpPr>
          <p:cNvPr id="753" name="Google Shape;753;p115"/>
          <p:cNvSpPr txBox="1">
            <a:spLocks noGrp="1"/>
          </p:cNvSpPr>
          <p:nvPr>
            <p:ph type="title"/>
          </p:nvPr>
        </p:nvSpPr>
        <p:spPr>
          <a:xfrm>
            <a:off x="388613"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Delaware High Schools Offering Computer Science</a:t>
            </a:r>
            <a:endParaRPr/>
          </a:p>
          <a:p>
            <a:pPr marL="0" lvl="0" indent="0" algn="l" rtl="0">
              <a:spcBef>
                <a:spcPts val="0"/>
              </a:spcBef>
              <a:spcAft>
                <a:spcPts val="0"/>
              </a:spcAft>
              <a:buClr>
                <a:schemeClr val="dk1"/>
              </a:buClr>
              <a:buSzPts val="1100"/>
              <a:buFont typeface="Arial"/>
              <a:buNone/>
            </a:pPr>
            <a:endParaRPr b="0"/>
          </a:p>
          <a:p>
            <a:pPr marL="0" lvl="0" indent="0" algn="l" rtl="0">
              <a:spcBef>
                <a:spcPts val="0"/>
              </a:spcBef>
              <a:spcAft>
                <a:spcPts val="0"/>
              </a:spcAft>
              <a:buClr>
                <a:schemeClr val="dk1"/>
              </a:buClr>
              <a:buSzPts val="1100"/>
              <a:buFont typeface="Arial"/>
              <a:buNone/>
            </a:pPr>
            <a:r>
              <a:rPr lang="en-US" sz="2400" b="0"/>
              <a:t>Percentage Access by Geography</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p116" descr="Graphical user interface&#10;&#10;Description automatically generated"/>
          <p:cNvPicPr preferRelativeResize="0"/>
          <p:nvPr/>
        </p:nvPicPr>
        <p:blipFill rotWithShape="1">
          <a:blip r:embed="rId3">
            <a:alphaModFix/>
          </a:blip>
          <a:srcRect r="61107" b="4906"/>
          <a:stretch/>
        </p:blipFill>
        <p:spPr>
          <a:xfrm>
            <a:off x="5486400" y="-457200"/>
            <a:ext cx="6455664" cy="7315201"/>
          </a:xfrm>
          <a:prstGeom prst="rect">
            <a:avLst/>
          </a:prstGeom>
          <a:noFill/>
          <a:ln>
            <a:noFill/>
          </a:ln>
        </p:spPr>
      </p:pic>
      <p:sp>
        <p:nvSpPr>
          <p:cNvPr id="759" name="Google Shape;759;p116"/>
          <p:cNvSpPr txBox="1">
            <a:spLocks noGrp="1"/>
          </p:cNvSpPr>
          <p:nvPr>
            <p:ph type="title"/>
          </p:nvPr>
        </p:nvSpPr>
        <p:spPr>
          <a:xfrm>
            <a:off x="384048" y="671133"/>
            <a:ext cx="4136700" cy="5450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Delaware Enrollment in High School Computer Science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sz="2400" b="0"/>
              <a:t>Percentage Enrollment by Subgroup</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117" descr="Chart&#10;&#10;Description automatically generated"/>
          <p:cNvPicPr preferRelativeResize="0"/>
          <p:nvPr/>
        </p:nvPicPr>
        <p:blipFill rotWithShape="1">
          <a:blip r:embed="rId3">
            <a:alphaModFix/>
          </a:blip>
          <a:srcRect/>
          <a:stretch/>
        </p:blipFill>
        <p:spPr>
          <a:xfrm>
            <a:off x="1735050" y="2286000"/>
            <a:ext cx="8721912" cy="4480560"/>
          </a:xfrm>
          <a:prstGeom prst="rect">
            <a:avLst/>
          </a:prstGeom>
          <a:noFill/>
          <a:ln>
            <a:noFill/>
          </a:ln>
        </p:spPr>
      </p:pic>
      <p:sp>
        <p:nvSpPr>
          <p:cNvPr id="765" name="Google Shape;765;p117"/>
          <p:cNvSpPr txBox="1">
            <a:spLocks noGrp="1"/>
          </p:cNvSpPr>
          <p:nvPr>
            <p:ph type="title"/>
          </p:nvPr>
        </p:nvSpPr>
        <p:spPr>
          <a:xfrm>
            <a:off x="539400" y="374904"/>
            <a:ext cx="11113200" cy="8676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Delaware Enrollment in High School </a:t>
            </a:r>
            <a:endParaRPr/>
          </a:p>
          <a:p>
            <a:pPr marL="0" lvl="0" indent="0" algn="ctr" rtl="0">
              <a:spcBef>
                <a:spcPts val="0"/>
              </a:spcBef>
              <a:spcAft>
                <a:spcPts val="0"/>
              </a:spcAft>
              <a:buClr>
                <a:schemeClr val="dk1"/>
              </a:buClr>
              <a:buSzPts val="990"/>
              <a:buFont typeface="Arial"/>
              <a:buNone/>
            </a:pPr>
            <a:r>
              <a:rPr lang="en-US"/>
              <a:t>Computer Science</a:t>
            </a:r>
            <a:endParaRPr/>
          </a:p>
          <a:p>
            <a:pPr marL="0" lvl="0" indent="0" algn="ctr" rtl="0">
              <a:spcBef>
                <a:spcPts val="0"/>
              </a:spcBef>
              <a:spcAft>
                <a:spcPts val="0"/>
              </a:spcAft>
              <a:buClr>
                <a:schemeClr val="dk1"/>
              </a:buClr>
              <a:buSzPct val="45833"/>
              <a:buFont typeface="Arial"/>
              <a:buNone/>
            </a:pPr>
            <a:r>
              <a:rPr lang="en-US" sz="2400" b="0"/>
              <a:t>Percentage Enrollment by Race/Ethnicity</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2C3F1C"/>
      </a:dk2>
      <a:lt2>
        <a:srgbClr val="E8EFEF"/>
      </a:lt2>
      <a:accent1>
        <a:srgbClr val="283044"/>
      </a:accent1>
      <a:accent2>
        <a:srgbClr val="267F9F"/>
      </a:accent2>
      <a:accent3>
        <a:srgbClr val="330C2F"/>
      </a:accent3>
      <a:accent4>
        <a:srgbClr val="BBCFCE"/>
      </a:accent4>
      <a:accent5>
        <a:srgbClr val="FFB100"/>
      </a:accent5>
      <a:accent6>
        <a:srgbClr val="E4592D"/>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4182</Words>
  <Application>Microsoft Office PowerPoint</Application>
  <PresentationFormat>Widescreen</PresentationFormat>
  <Paragraphs>925</Paragraphs>
  <Slides>349</Slides>
  <Notes>349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349</vt:i4>
      </vt:variant>
    </vt:vector>
  </HeadingPairs>
  <TitlesOfParts>
    <vt:vector size="353" baseType="lpstr">
      <vt:lpstr>Montserrat</vt:lpstr>
      <vt:lpstr>Calibri</vt:lpstr>
      <vt:lpstr>Arial</vt:lpstr>
      <vt:lpstr>Office Theme</vt:lpstr>
      <vt:lpstr>PowerPoint Presentation</vt:lpstr>
      <vt:lpstr>Thank you for your support of computer science education</vt:lpstr>
      <vt:lpstr>The Fifth Annual Report</vt:lpstr>
      <vt:lpstr>New This Year</vt:lpstr>
      <vt:lpstr>November 3, 2021  Embargo Lifts  Blog Post CSEdCon Keynote </vt:lpstr>
      <vt:lpstr>Key Takeaways</vt:lpstr>
      <vt:lpstr>Foundational computer science is offered in 20% of the 174 high schools located on Native American reservations</vt:lpstr>
      <vt:lpstr>Only half of all high schools offer computer science</vt:lpstr>
      <vt:lpstr>Percent of High Schools  Offering CS Over Time</vt:lpstr>
      <vt:lpstr>Disparities in Access</vt:lpstr>
      <vt:lpstr>Disparities in Access</vt:lpstr>
      <vt:lpstr>For the first time ever, we know how many students enrolled in foundational computer science</vt:lpstr>
      <vt:lpstr>There are still gaps in student representation in courses  English language learners, students with disabilities, and economically disadvantaged students are underrepresented in computer science compared to their state populations.</vt:lpstr>
      <vt:lpstr>Hispanic/Latinx Students Are Underrepresented </vt:lpstr>
      <vt:lpstr>Elementary computer science classes have gender parity  49% of students enrolled are female, compared to 31% female students in high school computer science</vt:lpstr>
      <vt:lpstr>Adoption of computer science policies is correlated with the percentage of high schools offering computer science</vt:lpstr>
      <vt:lpstr>Nine Policies to Make Computer Science Fundamental</vt:lpstr>
      <vt:lpstr>Policy Highlights</vt:lpstr>
      <vt:lpstr>Policies Adopted by State  Based on the nine policies to make CS fundamental</vt:lpstr>
      <vt:lpstr>More on the Website,  Launching Nov. 3</vt:lpstr>
      <vt:lpstr>Rollout  Oct. 27:  Media kit sent to partners Embargoed pitching to news outlets  Nov. 3:  Embargo lifts Blog post, tweets CSEdCon keynote</vt:lpstr>
      <vt:lpstr>Data Deep Dive</vt:lpstr>
      <vt:lpstr>Percent of High Schools Offering Computer Science</vt:lpstr>
      <vt:lpstr>Policy Deep Dive</vt:lpstr>
      <vt:lpstr>State Policy Progress 2017–2021</vt:lpstr>
      <vt:lpstr>Computer Science Can Satisfy a Core High School Graduation Requirement</vt:lpstr>
      <vt:lpstr>Dedicated Funding for K–12  Computer Science</vt:lpstr>
      <vt:lpstr>State Plan for K–12 Computer Science</vt:lpstr>
      <vt:lpstr>K–12 Computer Science Standards</vt:lpstr>
      <vt:lpstr>Computer Science Teacher Certification</vt:lpstr>
      <vt:lpstr>Preservice Programs</vt:lpstr>
      <vt:lpstr>State Computer Science Supervisor</vt:lpstr>
      <vt:lpstr>Require All High Schools to Offer</vt:lpstr>
      <vt:lpstr>Higher Education Admissions</vt:lpstr>
      <vt:lpstr>Difference in Access for States With/Without Each Policy</vt:lpstr>
      <vt:lpstr>Other Slides</vt:lpstr>
      <vt:lpstr>Policies Adopted</vt:lpstr>
      <vt:lpstr>Access to Computer Science</vt:lpstr>
      <vt:lpstr>Policies Adopted by State and Access to Computer Science</vt:lpstr>
      <vt:lpstr>U.S. Schools Offering Computer Science  Percent of Public High Schools</vt:lpstr>
      <vt:lpstr>U.S. Student Participation in 6–8 Computer Science by Demographic</vt:lpstr>
      <vt:lpstr>Participation in 6–8 Computer Science by Race/Ethnicity</vt:lpstr>
      <vt:lpstr>Participation in K–5 Computer Science by Demographic</vt:lpstr>
      <vt:lpstr>Participation in K–5 Computer Science by Race/Ethnicity</vt:lpstr>
      <vt:lpstr>AP Computer Science Exams by Race/Ethnicity (2020)</vt:lpstr>
      <vt:lpstr>AP Computer Science Exams  by Gender (2020)</vt:lpstr>
      <vt:lpstr>AP Computer Science Exams by Gender and Race/Ethnicity (2020)</vt:lpstr>
      <vt:lpstr>State Summaries</vt:lpstr>
      <vt:lpstr>Alabama</vt:lpstr>
      <vt:lpstr>Alabama  High Schools Offering Computer Science  Percentage Access by School Year </vt:lpstr>
      <vt:lpstr>Alabama  High Schools Offering Computer Science  Percentage Access by Geography</vt:lpstr>
      <vt:lpstr>Alabama  High Schools Offering Computer Science  Percentage Access by Percent of Students Who Qualify for FRL</vt:lpstr>
      <vt:lpstr>Alabama Enrollment in High School Computer Science  Percentage Enrollment by Subgroup</vt:lpstr>
      <vt:lpstr>Alabama Enrollment in High School Computer Science Percentage Enrollment by Race/Ethnicity</vt:lpstr>
      <vt:lpstr>Alaska</vt:lpstr>
      <vt:lpstr>Alaska High Schools Offering Computer Science  Percentage Access by School Year </vt:lpstr>
      <vt:lpstr>Alaska High Schools Offering Computer Science  Percentage Access by Geography</vt:lpstr>
      <vt:lpstr>Alaska High Schools Offering Computer Science  Percentage Access by Percent of Students Who Qualify for FRL</vt:lpstr>
      <vt:lpstr>Alaska  Participation in AP Computer Science  Percentage of Exams  by Gender</vt:lpstr>
      <vt:lpstr>Alaska Participation in  AP Computer Science Percentage of Exams by Race/Ethnicity</vt:lpstr>
      <vt:lpstr>Arizona</vt:lpstr>
      <vt:lpstr>Arizona High Schools Offering Computer Science  Percentage Access by School Year </vt:lpstr>
      <vt:lpstr>Arizona High Schools Offering Computer Science  Percentage Access by Geography</vt:lpstr>
      <vt:lpstr>Arizona High Schools Offering Computer Science  Percentage Access by Percent of Students Who Qualify for FRL</vt:lpstr>
      <vt:lpstr>Arizona Enrollment in High School Computer Science  Percentage Enrollment by Subgroup</vt:lpstr>
      <vt:lpstr>Arizona Enrollment in High School Computer Science Percentage Enrollment by Race/Ethnicity</vt:lpstr>
      <vt:lpstr>Arkansas</vt:lpstr>
      <vt:lpstr>Arkansas High Schools Offering Computer Science  Percentage Access by School Year </vt:lpstr>
      <vt:lpstr>Arkansas High Schools Offering Computer Science  Percentage Access by Geography</vt:lpstr>
      <vt:lpstr>Arkansas High Schools Offering Computer Science  Percentage Access by Percent of Students Who Qualify for FRL</vt:lpstr>
      <vt:lpstr>Arkansas Enrollment in High School Computer Science  Percentage Enrollment by Subgroup</vt:lpstr>
      <vt:lpstr>Enrollment in High School Computer Science Percentage Enrollment by Race/Ethnicity</vt:lpstr>
      <vt:lpstr>California</vt:lpstr>
      <vt:lpstr>California High Schools Offering Computer Science  Percentage Access by School Year </vt:lpstr>
      <vt:lpstr>California High Schools Offering Computer Science  Percentage Access by Geography</vt:lpstr>
      <vt:lpstr>California High Schools Offering Computer Science  Percentage Access by Percent of Students Who Qualify for FRL</vt:lpstr>
      <vt:lpstr>California Participation in AP Computer Science  Percentage of Exams  by Gender</vt:lpstr>
      <vt:lpstr>California Participation in  AP Computer Science Percentage of Exams by Race/Ethnicity</vt:lpstr>
      <vt:lpstr>Colorado</vt:lpstr>
      <vt:lpstr>Colorado High Schools Offering Computer Science  Percentage Access by School Year </vt:lpstr>
      <vt:lpstr>Colorado High Schools Offering Computer Science  Percentage Access by Geography</vt:lpstr>
      <vt:lpstr>Colorado High Schools Offering Computer Science  Percentage Access by Percent of Students Who Qualify for FRL</vt:lpstr>
      <vt:lpstr>Colorado Participation in AP Computer Science  Percentage of Exams  by Gender</vt:lpstr>
      <vt:lpstr>Colorado Participation in  AP Computer Science Percentage of Exams by Race/Ethnicity</vt:lpstr>
      <vt:lpstr>Connecticut</vt:lpstr>
      <vt:lpstr>Connecticut High Schools Offering Computer Science  Percentage Access by School Year </vt:lpstr>
      <vt:lpstr>Connecticut High Schools Offering Computer Science  Percentage Access by Geography</vt:lpstr>
      <vt:lpstr>Connecticut High Schools Offering Computer Science  Percentage Access by Percent of Students Who Qualify for FRL</vt:lpstr>
      <vt:lpstr>Connecticut Enrollment in High School Computer Science  Percentage Enrollment by Subgroup</vt:lpstr>
      <vt:lpstr>Connecticut Enrollment in High School Computer Science Percentage Enrollment by Race/Ethnicity</vt:lpstr>
      <vt:lpstr>District of Columbia (DC)</vt:lpstr>
      <vt:lpstr>DC High Schools Offering Computer Science  Percentage Access by School Year </vt:lpstr>
      <vt:lpstr>DC Participation in AP Computer Science  Percentage of Exams  by Gender</vt:lpstr>
      <vt:lpstr>DC Participation in  AP Computer Science Percentage of Exams by Race/Ethnicity</vt:lpstr>
      <vt:lpstr>Delaware</vt:lpstr>
      <vt:lpstr>Delaware High Schools Offering Computer Science  Percentage Access by School Year </vt:lpstr>
      <vt:lpstr>Delaware High Schools Offering Computer Science  Percentage Access by Geography</vt:lpstr>
      <vt:lpstr>Delaware Enrollment in High School Computer Science  Percentage Enrollment by Subgroup</vt:lpstr>
      <vt:lpstr>Delaware Enrollment in High School  Computer Science Percentage Enrollment by Race/Ethnicity</vt:lpstr>
      <vt:lpstr>Florida</vt:lpstr>
      <vt:lpstr>Florida High Schools Offering Computer Science  Percentage Access by School Year </vt:lpstr>
      <vt:lpstr>Florida High Schools Offering Computer Science  Percentage Access by Geography</vt:lpstr>
      <vt:lpstr>Florida High Schools Offering Computer Science  Percentage Access by Percent of Students Who Qualify for FRL</vt:lpstr>
      <vt:lpstr>Florida Enrollment in High School Computer Science  Percentage Enrollment by Subgroup</vt:lpstr>
      <vt:lpstr>Florida Enrollment in High School Computer Science Percentage Enrollment by Race/Ethnicity</vt:lpstr>
      <vt:lpstr>Georgia</vt:lpstr>
      <vt:lpstr>Georgia High Schools Offering Computer Science  Percentage Access by School Year </vt:lpstr>
      <vt:lpstr>Georgia High Schools Offering Computer Science  Percentage Access by Geography</vt:lpstr>
      <vt:lpstr>Georgia High Schools Offering Computer Science  Percentage Access by Percent of Students Who Qualify for FRL</vt:lpstr>
      <vt:lpstr>Georgia Enrollment in High School Computer Science  Percentage Enrollment by Subgroup</vt:lpstr>
      <vt:lpstr>Georgia Enrollment in High School Computer Science Percentage Enrollment by Race/Ethnicity</vt:lpstr>
      <vt:lpstr>Hawaii</vt:lpstr>
      <vt:lpstr>Hawaii High Schools Offering Computer Science  Percentage Access by School Year </vt:lpstr>
      <vt:lpstr>Hawaii High Schools Offering Computer Science  Percentage Access by Geography</vt:lpstr>
      <vt:lpstr>Hawaii High Schools Offering Computer Science  Percentage Access by Percent of Students Who Qualify for FRL</vt:lpstr>
      <vt:lpstr>Hawaii Enrollment in High School Computer Science  Percentage Enrollment by Subgroup</vt:lpstr>
      <vt:lpstr>Hawaii Enrollment in High School Computer Science Percentage Enrollment by Race/Ethnicity</vt:lpstr>
      <vt:lpstr>Idaho</vt:lpstr>
      <vt:lpstr>Idaho High Schools Offering Computer Science  Percentage Access by School Year </vt:lpstr>
      <vt:lpstr>Idaho High Schools Offering Computer Science  Percentage Access by Geography</vt:lpstr>
      <vt:lpstr>Idaho High Schools Offering Computer Science  Percentage Access by Percent of Students Who Qualify for FRL</vt:lpstr>
      <vt:lpstr>Idaho Enrollment in High School Computer Science  Percentage Enrollment by Subgroup</vt:lpstr>
      <vt:lpstr>Idaho Enrollment in High School  Computer Science Percentage Enrollment by Race/Ethnicity</vt:lpstr>
      <vt:lpstr>Illinois</vt:lpstr>
      <vt:lpstr>Illinois High Schools Offering Computer Science  Percentage Access by School Year </vt:lpstr>
      <vt:lpstr>Illinois High Schools Offering Computer Science  Percentage Access by Geography</vt:lpstr>
      <vt:lpstr>Illinois High Schools Offering Computer Science  Percentage Access by Percent of Students Who Qualify for FRL</vt:lpstr>
      <vt:lpstr>Illinois Participation in  AP Computer Science Percentage of Exams by Race/Ethnicity</vt:lpstr>
      <vt:lpstr>Indiana</vt:lpstr>
      <vt:lpstr>Indiana High Schools Offering Computer Science  Percentage Access by School Year </vt:lpstr>
      <vt:lpstr>Indiana High Schools Offering Computer Science  Percentage Access by Geography</vt:lpstr>
      <vt:lpstr>Indiana High Schools Offering Computer Science  Percentage Access by Percent of Students Who Qualify for FRL</vt:lpstr>
      <vt:lpstr>Indiana Enrollment in High School Computer Science  Percentage Enrollment by Subgroup</vt:lpstr>
      <vt:lpstr>Indiana Enrollment in High School Computer Science Percentage Enrollment by Race/Ethnicity</vt:lpstr>
      <vt:lpstr>Iowa</vt:lpstr>
      <vt:lpstr>Iowa High Schools Offering Computer Science  Percentage Access by School Year </vt:lpstr>
      <vt:lpstr>Iowa High Schools Offering Computer Science  Percentage Access by Geography</vt:lpstr>
      <vt:lpstr>Iowa High Schools Offering Computer Science  Percentage Access by Percent of Students Who Qualify for FRL</vt:lpstr>
      <vt:lpstr>Iowa Enrollment in High School Computer Science  Percentage Enrollment by Subgroup</vt:lpstr>
      <vt:lpstr>Iowa Enrollment in High School Computer Science Percentage Enrollment by Race/Ethnicity</vt:lpstr>
      <vt:lpstr>Kansas</vt:lpstr>
      <vt:lpstr>Kansas High Schools Offering Computer Science  Percentage Access by School Year </vt:lpstr>
      <vt:lpstr>Kansas High Schools Offering Computer Science  Percentage Access by Geography</vt:lpstr>
      <vt:lpstr>Kansas High Schools Offering Computer Science  Percentage Access by Percent of Students Who Qualify for FRL</vt:lpstr>
      <vt:lpstr>Kansas Enrollment in High School Computer Science  Percentage Enrollment by Subgroup</vt:lpstr>
      <vt:lpstr>Kansas Enrollment in High School Computer Science Percentage Enrollment by Race/Ethnicity</vt:lpstr>
      <vt:lpstr>Kentucky</vt:lpstr>
      <vt:lpstr>Kentucky High Schools Offering Computer Science  Percentage Access by School Year </vt:lpstr>
      <vt:lpstr>Kentucky High Schools Offering Computer Science  Percentage Access by Geography</vt:lpstr>
      <vt:lpstr>Kentucky High Schools Offering Computer Science  Percentage Access by Percent of Students Who Qualify for FRL</vt:lpstr>
      <vt:lpstr>Kentucky Enrollment in High School Computer Science  Percentage Enrollment by Subgroup</vt:lpstr>
      <vt:lpstr>Kentucky Enrollment in High School Computer Science Percentage Enrollment by Race/Ethnicity</vt:lpstr>
      <vt:lpstr>Louisiana</vt:lpstr>
      <vt:lpstr>Louisiana High Schools Offering Computer Science  Percentage Access by School Year </vt:lpstr>
      <vt:lpstr>Louisiana High Schools Offering Computer Science  Percentage Access by Geography</vt:lpstr>
      <vt:lpstr>Louisiana High Schools Offering Computer Science  Percentage Access by Percent of Students Who Qualify for FRL</vt:lpstr>
      <vt:lpstr>Louisiana Enrollment in High School Computer Science  Percentage Enrollment by Subgroup</vt:lpstr>
      <vt:lpstr>Louisiana Enrollment in High School Computer Science Percentage Enrollment by Race/Ethnicity</vt:lpstr>
      <vt:lpstr>Maine</vt:lpstr>
      <vt:lpstr>Maine High Schools Offering Computer Science  Percentage Access by School Year </vt:lpstr>
      <vt:lpstr>Maine High Schools Offering Computer Science  Percentage Access by Geography</vt:lpstr>
      <vt:lpstr>Maine High Schools Offering Computer Science  Percentage Access by Percent of Students Who Qualify for FRL</vt:lpstr>
      <vt:lpstr>Maine Participation in AP Computer Science  Percentage of Exams  by Gender</vt:lpstr>
      <vt:lpstr>Maine Participation in  AP Computer Science Percentage of Exams by Race/Ethnicity</vt:lpstr>
      <vt:lpstr>Maryland</vt:lpstr>
      <vt:lpstr>Maryland High Schools Offering Computer Science  Percentage Access by School Year </vt:lpstr>
      <vt:lpstr>Maryland High Schools Offering Computer Science  Percentage Access by Geography</vt:lpstr>
      <vt:lpstr>Maryland High Schools Offering Computer Science  Percentage Access by Percent of Students Who Qualify for FRL</vt:lpstr>
      <vt:lpstr>Maryland Enrollment in High School Computer Science  Percentage Enrollment by Subgroup</vt:lpstr>
      <vt:lpstr>Maryland Enrollment in High School Computer Science Percentage Enrollment by Race/Ethnicity</vt:lpstr>
      <vt:lpstr>Massachusetts</vt:lpstr>
      <vt:lpstr>Massachusetts High Schools Offering Computer Science  Percentage Access by School Year </vt:lpstr>
      <vt:lpstr>Massachusetts High Schools Offering Computer Science  Percentage Access by Geography</vt:lpstr>
      <vt:lpstr>Massachusetts Enrollment in High School Computer Science  Percentage Enrollment by Subgroup</vt:lpstr>
      <vt:lpstr>Massachusetts Enrollment in High School Computer Science Percentage Enrollment by Race/Ethnicity</vt:lpstr>
      <vt:lpstr>Michigan</vt:lpstr>
      <vt:lpstr>Michigan High Schools Offering Computer Science  Percentage Access by School Year </vt:lpstr>
      <vt:lpstr>Michigan High Schools Offering Computer Science  Percentage Access by Geography</vt:lpstr>
      <vt:lpstr>Michigan High Schools Offering Computer Science  Percentage Access by Percent of Students Who Qualify for FRL</vt:lpstr>
      <vt:lpstr>Michigan Participation in AP Computer Science  Percentage of Exams  by Gender</vt:lpstr>
      <vt:lpstr>Michigan Participation in  AP Computer Science Percentage of Exams by Race/Ethnicity</vt:lpstr>
      <vt:lpstr>Minnesota</vt:lpstr>
      <vt:lpstr>Minnesota High Schools Offering Computer Science  Percentage Access by School Year </vt:lpstr>
      <vt:lpstr>Minnesota High Schools Offering Computer Science  Percentage Access by Geography</vt:lpstr>
      <vt:lpstr>Minnesota High Schools Offering Computer Science  Percentage Access by Percent of Students Who Qualify for FRL</vt:lpstr>
      <vt:lpstr>Minnesota Participation in AP Computer Science  Percentage of Exams  by Gender</vt:lpstr>
      <vt:lpstr>Minnesota Participation in  AP Computer Science Percentage of Exams by Race/Ethnicity</vt:lpstr>
      <vt:lpstr>Mississippi</vt:lpstr>
      <vt:lpstr>Mississippi High Schools Offering Computer Science  Percentage Access by School Year </vt:lpstr>
      <vt:lpstr>Mississippi High Schools Offering Computer Science  Percentage Access by Geography</vt:lpstr>
      <vt:lpstr>Mississippi High Schools Offering Computer Science  Percentage Access by Percent of Students Who Qualify for FRL</vt:lpstr>
      <vt:lpstr>Mississippi Enrollment in High School Computer Science  Percentage Enrollment by Subgroup</vt:lpstr>
      <vt:lpstr>Mississippi Enrollment in High School Computer Science Percentage Enrollment by Race/Ethnicity</vt:lpstr>
      <vt:lpstr>Missouri</vt:lpstr>
      <vt:lpstr>Missouri High Schools Offering Computer Science  Percentage Access by School Year </vt:lpstr>
      <vt:lpstr>Missouri High Schools Offering Computer Science  Percentage Access by Geography</vt:lpstr>
      <vt:lpstr>Missouri High Schools Offering Computer Science  Percentage Access by Percent of Students Who Qualify for FRL</vt:lpstr>
      <vt:lpstr>Missouri Enrollment in High School Computer Science  Percentage Enrollment by Subgroup</vt:lpstr>
      <vt:lpstr>Missouri Enrollment in High School Computer Science Percentage Enrollment by Race/Ethnicity</vt:lpstr>
      <vt:lpstr>Montana</vt:lpstr>
      <vt:lpstr>Montana High Schools Offering Computer Science  Percentage Access by School Year </vt:lpstr>
      <vt:lpstr>Montana High Schools Offering Computer Science  Percentage Access by Geography</vt:lpstr>
      <vt:lpstr>Montana High Schools Offering Computer Science  Percentage Access by Percent of Students Who Qualify for FRL</vt:lpstr>
      <vt:lpstr>Montana Participation in AP Computer Science  Percentage of Exams  by Gender</vt:lpstr>
      <vt:lpstr>Montana Participation in  AP Computer Science Percentage of Exams by Race/Ethnicity</vt:lpstr>
      <vt:lpstr>Nebraska</vt:lpstr>
      <vt:lpstr>Nebraska High Schools Offering Computer Science  Percentage Access by School Year </vt:lpstr>
      <vt:lpstr>Nebraska High Schools Offering Computer Science  Percentage Access by Geography</vt:lpstr>
      <vt:lpstr>Nebraska High Schools Offering Computer Science  Percentage Access by Percent of Students Who Qualify for FRL</vt:lpstr>
      <vt:lpstr>Nebraska Enrollment in High School Computer Science  Percentage Enrollment by Subgroup</vt:lpstr>
      <vt:lpstr>Nebraska Enrollment in High School Computer Science Percentage Enrollment by Race/Ethnicity</vt:lpstr>
      <vt:lpstr>Nevada</vt:lpstr>
      <vt:lpstr>Nevada High Schools Offering Computer Science  Percentage Access by School Year </vt:lpstr>
      <vt:lpstr>Nevada High Schools Offering Computer Science  Percentage Access by Geography</vt:lpstr>
      <vt:lpstr>Nevada High Schools Offering Computer Science  Percentage Access by Percent of Students Who Qualify for FRL</vt:lpstr>
      <vt:lpstr>Nevada Enrollment in High School Computer Science  Percentage Enrollment by Subgroup</vt:lpstr>
      <vt:lpstr>Nevada Enrollment in High School Computer Science Percentage Enrollment by Race/Ethnicity</vt:lpstr>
      <vt:lpstr>New Hampshire</vt:lpstr>
      <vt:lpstr>New Hampshire High Schools Offering Computer Science  Percentage Access by School Year </vt:lpstr>
      <vt:lpstr>New Hampshire High Schools Offering Computer Science  Percentage Access by Geography</vt:lpstr>
      <vt:lpstr>New Hampshire High Schools Offering Computer Science  Percentage Access by Percent of Students Who Qualify for FRL</vt:lpstr>
      <vt:lpstr>New Hampshire Participation in AP Computer Science  Percentage of Exams  by Gender</vt:lpstr>
      <vt:lpstr>New Hampshire Participation in  AP Computer Science Percentage of Exams by Race/Ethnicity</vt:lpstr>
      <vt:lpstr>New Jersey</vt:lpstr>
      <vt:lpstr>New Jersey High Schools Offering Computer Science  Percentage Access by School Year </vt:lpstr>
      <vt:lpstr>New Jersey High Schools Offering Computer Science  Percentage Access by Geography</vt:lpstr>
      <vt:lpstr>New Jersey High Schools Offering Computer Science  Percentage Access by Percent of Students Who Qualify for FRL</vt:lpstr>
      <vt:lpstr>New Jersey Enrollment in High School Computer Science  Percentage Enrollment by Subgroup</vt:lpstr>
      <vt:lpstr>New Jersey Enrollment in High School Computer Science Percentage Enrollment by Race/Ethnicity</vt:lpstr>
      <vt:lpstr>New Mexico</vt:lpstr>
      <vt:lpstr>New Mexico High Schools Offering Computer Science  Percentage Access by School Year </vt:lpstr>
      <vt:lpstr>New Mexico High Schools Offering Computer Science  Percentage Access by Geography</vt:lpstr>
      <vt:lpstr>New Mexico High Schools Offering Computer Science  Percentage Access by Percent of Students Who Qualify for FRL</vt:lpstr>
      <vt:lpstr>New Mexico Enrollment in High School Computer Science  Percentage Enrollment by Subgroup</vt:lpstr>
      <vt:lpstr>New Mexico Enrollment in High School Computer Science Percentage Enrollment by Race/Ethnicity</vt:lpstr>
      <vt:lpstr>New York</vt:lpstr>
      <vt:lpstr>New York High Schools Offering Computer Science  Percentage Access by School Year </vt:lpstr>
      <vt:lpstr>New York High Schools Offering Computer Science  Percentage Access by Geography</vt:lpstr>
      <vt:lpstr>New York High Schools Offering Computer Science  Percentage Access by Percent of Students Who Qualify for FRL</vt:lpstr>
      <vt:lpstr>New York Enrollment in High School Computer Science  Percentage Enrollment by Subgroup</vt:lpstr>
      <vt:lpstr>New York Enrollment in High School Computer Science Percentage Enrollment by Race/Ethnicity</vt:lpstr>
      <vt:lpstr>North Carolina</vt:lpstr>
      <vt:lpstr>North Carolina High Schools Offering Computer Science  Percentage Access by School Year </vt:lpstr>
      <vt:lpstr>North Carolina High Schools Offering Computer Science  Percentage Access by Geography</vt:lpstr>
      <vt:lpstr>North Carolina High Schools Offering Computer Science  Percentage Access by Percent of Students Who Qualify for FRL</vt:lpstr>
      <vt:lpstr>North Carolina Participation in AP Computer Science  Percentage of Exams  by Gender</vt:lpstr>
      <vt:lpstr>North Carolina Participation in  AP Computer Science Percentage of Exams by Race/Ethnicity</vt:lpstr>
      <vt:lpstr>North Dakota</vt:lpstr>
      <vt:lpstr>North Dakota High Schools Offering Computer Science  Percentage Access by School Year </vt:lpstr>
      <vt:lpstr>North Dakota High Schools Offering Computer Science  Percentage Access by Geography</vt:lpstr>
      <vt:lpstr>North Dakota High Schools Offering Computer Science  Percentage Access by Percent of Students Who Qualify for FRL</vt:lpstr>
      <vt:lpstr>North Dakota Participation in AP Computer Science  Percentage of Exams  by Gender</vt:lpstr>
      <vt:lpstr>North Dakota Participation in  AP Computer Science Percentage of Exams by Race/Ethnicity</vt:lpstr>
      <vt:lpstr>Ohio</vt:lpstr>
      <vt:lpstr>Ohio High Schools Offering Computer Science  Percentage Access by School Year </vt:lpstr>
      <vt:lpstr>Ohio High Schools Offering Computer Science  Percentage Access by Geography</vt:lpstr>
      <vt:lpstr>Ohio High Schools Offering Computer Science  Percentage Access by Percent of Students Who Qualify for FRL</vt:lpstr>
      <vt:lpstr>Ohio Participation in AP Computer Science  Percentage of Exams  by Gender</vt:lpstr>
      <vt:lpstr>Ohio Participation in  AP Computer Science Percentage of Exams by Race/Ethnicity</vt:lpstr>
      <vt:lpstr>Oklahoma</vt:lpstr>
      <vt:lpstr>Oklahoma High Schools Offering Computer Science  Percentage Access by School Year </vt:lpstr>
      <vt:lpstr>Oklahoma High Schools Offering Computer Science  Percentage Access by Geography</vt:lpstr>
      <vt:lpstr>Oklahoma High Schools Offering Computer Science  Percentage Access by Percent of Students Who Qualify for FRL</vt:lpstr>
      <vt:lpstr>Oklahoma Enrollment in High School Computer Science  Percentage Enrollment by Subgroup</vt:lpstr>
      <vt:lpstr>Oklahoma Enrollment in High School Computer Science Percentage Enrollment by Race/Ethnicity</vt:lpstr>
      <vt:lpstr>Oregon</vt:lpstr>
      <vt:lpstr>Oregon High Schools Offering Computer Science  Percentage Access by School Year </vt:lpstr>
      <vt:lpstr>Oregon High Schools Offering Computer Science  Percentage Access by Geography</vt:lpstr>
      <vt:lpstr>Oregon High Schools Offering Computer Science  Percentage Access by Percent of Students Who Qualify for FRL</vt:lpstr>
      <vt:lpstr>Oregon Enrollment in High School Computer Science  Percentage Enrollment by Subgroup</vt:lpstr>
      <vt:lpstr>Oregon Enrollment in High School Computer Science Percentage Enrollment by Race/Ethnicity</vt:lpstr>
      <vt:lpstr>Pennsylvania</vt:lpstr>
      <vt:lpstr>Pennsylvania High Schools Offering Computer Science  Percentage Access by School Year </vt:lpstr>
      <vt:lpstr>Pennsylvania High Schools Offering Computer Science  Percentage Access by Geography</vt:lpstr>
      <vt:lpstr>Pennsylvania High Schools Offering Computer Science  Percentage Access by Percent of Students Who Qualify for FRL</vt:lpstr>
      <vt:lpstr>Pennsylvania Participation in AP Computer Science  Percentage of Exams  by Gender</vt:lpstr>
      <vt:lpstr>Pennsylvania Participation in  AP Computer Science Percentage of Exams by Race/Ethnicity</vt:lpstr>
      <vt:lpstr>Rhode Island</vt:lpstr>
      <vt:lpstr>Rhode Island High Schools Offering Computer Science  Percentage Access by School Year </vt:lpstr>
      <vt:lpstr>Rhode Island High Schools Offering Computer Science  Percentage Access by Geography</vt:lpstr>
      <vt:lpstr>Rhode Island High Schools Offering Computer Science  Percentage Access by Percent of Students Who Qualify for FRL</vt:lpstr>
      <vt:lpstr>Rhode Island Participation in AP Computer Science  Percentage of Exams  by Gender</vt:lpstr>
      <vt:lpstr>Rhode Island Participation in  AP Computer Science Percentage of Exams by Race/Ethnicity</vt:lpstr>
      <vt:lpstr>South Carolina</vt:lpstr>
      <vt:lpstr>South Carolina High Schools Offering Computer Science  Percentage Access by School Year </vt:lpstr>
      <vt:lpstr>South Carolina High Schools Offering Computer Science  Percentage Access by Geography</vt:lpstr>
      <vt:lpstr>South Carolina High Schools Offering Computer Science  Percentage Access by Percent of Students Who Qualify for FRL</vt:lpstr>
      <vt:lpstr>South Carolina Enrollment in High School Computer Science  Percentage Enrollment by Subgroup</vt:lpstr>
      <vt:lpstr>South Carolina Enrollment in High School Computer Science Percentage Enrollment by Race/Ethnicity</vt:lpstr>
      <vt:lpstr>South Dakota</vt:lpstr>
      <vt:lpstr>South Dakota High Schools Offering Computer Science  Percentage Access by School Year </vt:lpstr>
      <vt:lpstr>South Dakota High Schools Offering Computer Science  Percentage Access by Geography</vt:lpstr>
      <vt:lpstr>South Dakota High Schools Offering Computer Science  Percentage Access by Percent of Students Who Qualify for FRL</vt:lpstr>
      <vt:lpstr>South Dakota Participation in AP Computer Science  Percentage of Exams  by Gender</vt:lpstr>
      <vt:lpstr>South Dakota Participation in  AP Computer Science Percentage of Exams by Race/Ethnicity</vt:lpstr>
      <vt:lpstr>Tennessee</vt:lpstr>
      <vt:lpstr>Tennessee High Schools Offering Computer Science  Percentage Access by School Year </vt:lpstr>
      <vt:lpstr>Tennessee High Schools Offering Computer Science  Percentage Access by Geography</vt:lpstr>
      <vt:lpstr>Tennessee High Schools Offering Computer Science  Percentage Access by Percent of Students Who Qualify for FRL</vt:lpstr>
      <vt:lpstr>Tennessee Enrollment in High School Computer Science  Percentage Enrollment by Subgroup</vt:lpstr>
      <vt:lpstr>Tennessee Enrollment in High School Computer Science Percentage Enrollment by Race/Ethnicity</vt:lpstr>
      <vt:lpstr>Texas</vt:lpstr>
      <vt:lpstr>Texas High Schools Offering Computer Science  Percentage Access by School Year </vt:lpstr>
      <vt:lpstr>Texas High Schools Offering Computer Science  Percentage Access by Geography</vt:lpstr>
      <vt:lpstr>Texas High Schools Offering Computer Science  Percentage Access by Percent of Students Who Qualify for FRL</vt:lpstr>
      <vt:lpstr>Texas Enrollment in High School Computer Science  Percentage Enrollment by Subgroup</vt:lpstr>
      <vt:lpstr>Texas Enrollment in High School Computer Science Percentage Enrollment by Race/Ethnicity</vt:lpstr>
      <vt:lpstr>Utah</vt:lpstr>
      <vt:lpstr>Utah High Schools Offering Computer Science  Percentage Access by School Year </vt:lpstr>
      <vt:lpstr>Utah High Schools Offering Computer Science  Percentage Access by Geography</vt:lpstr>
      <vt:lpstr>Utah High Schools Offering Computer Science  Percentage Access by Percent of Students Who Qualify for FRL</vt:lpstr>
      <vt:lpstr>Utah Enrollment in High School Computer Science  Percentage Enrollment by Subgroup</vt:lpstr>
      <vt:lpstr>Utah Enrollment in High School Computer Science Percentage Enrollment by Race/Ethnicity</vt:lpstr>
      <vt:lpstr>Vermont</vt:lpstr>
      <vt:lpstr>Vermont High Schools Offering Computer Science  Percentage Access by School Year </vt:lpstr>
      <vt:lpstr>Vermont High Schools Offering Computer Science  Percentage Access by Geography</vt:lpstr>
      <vt:lpstr>Vermont High Schools Offering Computer Science  Percentage Access by Percent of Students Who Qualify for FRL</vt:lpstr>
      <vt:lpstr>Vermont Participation in AP Computer Science  Percentage of Exams  by Gender</vt:lpstr>
      <vt:lpstr>Vermont Participation in  AP Computer Science Percentage of Exams by Race/Ethnicity</vt:lpstr>
      <vt:lpstr>Virginia</vt:lpstr>
      <vt:lpstr>Virginia High Schools Offering Computer Science  Percentage Access by School Year </vt:lpstr>
      <vt:lpstr>Virginia High Schools Offering Computer Science  Percentage Access by Geography</vt:lpstr>
      <vt:lpstr>Virginia High Schools Offering Computer Science  Percentage Access by Percent of Students Who Qualify for FRL</vt:lpstr>
      <vt:lpstr>Virginia Enrollment in High School Computer Science  Percentage Enrollment by Subgroup</vt:lpstr>
      <vt:lpstr>Virginia Enrollment in High School Computer Science Percentage Enrollment by Race/Ethnicity</vt:lpstr>
      <vt:lpstr>Washington</vt:lpstr>
      <vt:lpstr>Washington High Schools Offering Computer Science  Percentage Access by School Year </vt:lpstr>
      <vt:lpstr>Washington High Schools Offering Computer Science  Percentage Access by Geography</vt:lpstr>
      <vt:lpstr>Washington High Schools Offering Computer Science  Percentage Access by Percent of Students Who Qualify for FRL</vt:lpstr>
      <vt:lpstr>Washington Enrollment in High School Computer Science  Percentage Enrollment by Subgroup</vt:lpstr>
      <vt:lpstr>Washington Enrollment in High School Computer Science Percentage Enrollment by Race/Ethnicity</vt:lpstr>
      <vt:lpstr>West Virginia</vt:lpstr>
      <vt:lpstr>West Virginia High Schools Offering Computer Science  Percentage Access by School Year </vt:lpstr>
      <vt:lpstr>West Virginia High Schools Offering Computer Science  Percentage Access by Geography</vt:lpstr>
      <vt:lpstr>West Virginia High Schools Offering Computer Science  Percentage Access by Percent of Students Who Qualify for FRL</vt:lpstr>
      <vt:lpstr>West Virginia Enrollment in High School Computer Science  Percentage Enrollment by Subgroup</vt:lpstr>
      <vt:lpstr>West Virginia Enrollment in High School Computer Science Percentage Enrollment by Race/Ethnicity</vt:lpstr>
      <vt:lpstr>Wisconsin</vt:lpstr>
      <vt:lpstr>Wisconsin High Schools Offering Computer Science  Percentage Access by School Year </vt:lpstr>
      <vt:lpstr>Wisconsin High Schools Offering Computer Science  Percentage Access by Geography</vt:lpstr>
      <vt:lpstr>Wisconsin High Schools Offering Computer Science  Percentage Access by Percent of Students Who Qualify for FRL</vt:lpstr>
      <vt:lpstr>Wisconsin Enrollment in High School Computer Science  Percentage Enrollment by Subgroup</vt:lpstr>
      <vt:lpstr>Wisconsin Enrollment in High School Computer Science Percentage Enrollment by Race/Ethnicity</vt:lpstr>
      <vt:lpstr>Wyoming</vt:lpstr>
      <vt:lpstr>Wyoming High Schools Offering Computer Science  Percentage Access by School Year </vt:lpstr>
      <vt:lpstr>Wyoming High Schools Offering Computer Science  Percentage Access by Geography</vt:lpstr>
      <vt:lpstr>Wyoming High Schools Offering Computer Science  Percentage Access by Percent of Students Who Qualify for FRL</vt:lpstr>
      <vt:lpstr>Wyoming Enrollment in High School Computer Science  Percentage Enrollment by Subgroup</vt:lpstr>
      <vt:lpstr>Wyoming Enrollment in High School Computer Science Percentage Enrollment by Race/Ethnicity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Maggie Osorio Glennon</cp:lastModifiedBy>
  <cp:revision>1</cp:revision>
  <dcterms:modified xsi:type="dcterms:W3CDTF">2021-11-17T14:58:18Z</dcterms:modified>
</cp:coreProperties>
</file>